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6"/>
  </p:notesMasterIdLst>
  <p:sldIdLst>
    <p:sldId id="256" r:id="rId2"/>
    <p:sldId id="257" r:id="rId3"/>
    <p:sldId id="277" r:id="rId4"/>
    <p:sldId id="279" r:id="rId5"/>
    <p:sldId id="278" r:id="rId6"/>
    <p:sldId id="259" r:id="rId7"/>
    <p:sldId id="261" r:id="rId8"/>
    <p:sldId id="267" r:id="rId9"/>
    <p:sldId id="269" r:id="rId10"/>
    <p:sldId id="280" r:id="rId11"/>
    <p:sldId id="281" r:id="rId12"/>
    <p:sldId id="262" r:id="rId13"/>
    <p:sldId id="263" r:id="rId14"/>
    <p:sldId id="264" r:id="rId15"/>
    <p:sldId id="265" r:id="rId16"/>
    <p:sldId id="266" r:id="rId17"/>
    <p:sldId id="258" r:id="rId18"/>
    <p:sldId id="275" r:id="rId19"/>
    <p:sldId id="270" r:id="rId20"/>
    <p:sldId id="271" r:id="rId21"/>
    <p:sldId id="272" r:id="rId22"/>
    <p:sldId id="274" r:id="rId23"/>
    <p:sldId id="273" r:id="rId24"/>
    <p:sldId id="301" r:id="rId25"/>
    <p:sldId id="302" r:id="rId26"/>
    <p:sldId id="303" r:id="rId27"/>
    <p:sldId id="304" r:id="rId28"/>
    <p:sldId id="276" r:id="rId29"/>
    <p:sldId id="297" r:id="rId30"/>
    <p:sldId id="298" r:id="rId31"/>
    <p:sldId id="299" r:id="rId32"/>
    <p:sldId id="300" r:id="rId33"/>
    <p:sldId id="296"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9"/>
            <p14:sldId id="278"/>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 name="Copilot-Advanced" id="{CDCE715F-1B62-49C0-A000-9D54BA8760B9}">
          <p14:sldIdLst>
            <p14:sldId id="301"/>
            <p14:sldId id="302"/>
            <p14:sldId id="303"/>
            <p14:sldId id="304"/>
            <p14:sldId id="276"/>
            <p14:sldId id="297"/>
            <p14:sldId id="298"/>
            <p14:sldId id="299"/>
            <p14:sldId id="300"/>
            <p14:sldId id="296"/>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87" autoAdjust="0"/>
    <p:restoredTop sz="86667" autoAdjust="0"/>
  </p:normalViewPr>
  <p:slideViewPr>
    <p:cSldViewPr snapToGrid="0">
      <p:cViewPr varScale="1">
        <p:scale>
          <a:sx n="96" d="100"/>
          <a:sy n="96" d="100"/>
        </p:scale>
        <p:origin x="23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2777329f71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2777329f71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Now let’s take a look at this technique in use with GitHub Copilot. For example, we sought Copilot's assistance to craft unit tests for a file managing our project operations. After it presented its suggestions, we realized the test formats didn't align with our preferred style. This highlighted the importance of being clear with our prompts and maybe even providing Copilot with a pattern we're comfortable with, to get the desired output.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Write me unit tests for all the operations in my calculator.js file</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78c631c8f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278c631c8f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So as you can see in our prompt to Copilot Chat, our prompt is nearly identical except this time we have provided an additional line that has an example of a test pattern that we want. By just giving that single example, Copilot immediately adapted and offered improved test suggestions that perfectly matched our style. This showcases the efficiency of one-shot programming: with just one well-placed example, Copilot could instantly align with our preferences, offering us practical results that streamlined our 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Write me unit tests for all the operations in my calculator.js file.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Use the following example: test(‘adds 1 + 2 to equal 3’, () =&gt; ( expect(calculate(1, 2 ‘+’)).toBe(3); });</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1e5edd52b4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1e5edd52b4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Providing Examples - Utilizing Copilot effectively often hinges on how we communicate our needs. For instance, providing examples can significantly enhance the reliability of the output. These examples can be positive illustrations of what we desire or even instances of what we wish to avoid.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Giving Direction - This act of giving direction can be likened to seeding words within Copilot. But while guidance is essential, it's crucial not to stifle Copilot's creativity excessively. To illustrate, consider the stark difference between a generic prompt and one imbued with clear direction.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Formatting your Responses - Another pivotal aspect is how we expect our responses. By specifying our desired format, like wanting an HTML file, a list, or a function, we can control and anticipate the kind of output Copilot provides. Setting precedents or examples for expected responses can be invaluable here.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Evaluate the Quality - It's not just about obtaining a response, but about evaluating its quality. This iterative process involves refining prompts, testing for reliability, and tweaking keywords to diversify or narrow down results. If you find the outputs too monotonous or not aligned with expectations, adjusting parts of your prompt can be the key. A continuous evaluation will help fine-tune Copilot's performance, ensuring it aligns with our needs.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Chaining prompts can elevate the sophistication of tasks Copilot assists with. By asking sequels or follow-up questions, which contain context from prior interactions, we can seamlessly integrate multiple AI responses to achieve more intricate objectives.</a:t>
            </a:r>
            <a:br>
              <a:rPr lang="en" dirty="0">
                <a:solidFill>
                  <a:schemeClr val="dk1"/>
                </a:solidFill>
              </a:rPr>
            </a:br>
            <a:br>
              <a:rPr lang="en" dirty="0">
                <a:solidFill>
                  <a:schemeClr val="dk1"/>
                </a:solidFill>
              </a:rPr>
            </a:br>
            <a:r>
              <a:rPr lang="en" dirty="0">
                <a:solidFill>
                  <a:schemeClr val="dk1"/>
                </a:solidFill>
              </a:rPr>
              <a:t>Lastly, you have the ability to control your Output Verbosity - You can dictate your output length and the verbosity just by including it in your prompt.</a:t>
            </a:r>
            <a:br>
              <a:rPr lang="en" dirty="0">
                <a:solidFill>
                  <a:schemeClr val="dk1"/>
                </a:solidFill>
              </a:rPr>
            </a:b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278c631c8f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278c631c8f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SPEAKER NOTES: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1</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a:t>
            </a:r>
            <a:r>
              <a:rPr lang="en-US" b="0" i="0" dirty="0">
                <a:solidFill>
                  <a:srgbClr val="3B3B3B"/>
                </a:solidFill>
                <a:effectLst/>
                <a:latin typeface="Segoe WPC"/>
              </a:rPr>
              <a:t>generate tests for stack and node classes</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“Write me unit tests for all the operations in stack and node classes in the file</a:t>
            </a:r>
            <a:br>
              <a:rPr lang="en" dirty="0">
                <a:solidFill>
                  <a:schemeClr val="dk1"/>
                </a:solidFill>
              </a:rPr>
            </a:br>
            <a:r>
              <a:rPr lang="en" dirty="0">
                <a:solidFill>
                  <a:schemeClr val="dk1"/>
                </a:solidFill>
              </a:rPr>
              <a:t>                  Use the following example: </a:t>
            </a:r>
            <a:r>
              <a:rPr lang="en-US" b="0" dirty="0">
                <a:solidFill>
                  <a:srgbClr val="795E26"/>
                </a:solidFill>
                <a:effectLst/>
                <a:latin typeface="Consolas" panose="020B0609020204030204" pitchFamily="49" charset="0"/>
              </a:rPr>
              <a:t>it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null when popping from an empty stack'</a:t>
            </a:r>
            <a:r>
              <a:rPr lang="en-US" b="0" dirty="0">
                <a:solidFill>
                  <a:srgbClr val="3B3B3B"/>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err="1">
                <a:solidFill>
                  <a:srgbClr val="0070C1"/>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stack</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pop</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poppedValue</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toBeNull</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2 -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create an HTML calculator for 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create an HTML calculator for me? Use the following example:  &lt;!DOCTYPE 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&lt;html&gt;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&lt;title&gt;Calculator&lt;/title&gt;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&lt;link rel="stylesheet" href="style.css"&gt;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&lt;/head&gt;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&lt;body&gt;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DEMO Prompt 3</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One-Shot “Can you write me the code for a snake game?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Example: Ensure that there is a leaderboard mechanic“</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e5edd52b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e5edd52b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SPEAKER NOTES: </a:t>
            </a:r>
            <a:br>
              <a:rPr lang="en" dirty="0">
                <a:solidFill>
                  <a:schemeClr val="dk1"/>
                </a:solidFill>
              </a:rPr>
            </a:br>
            <a:br>
              <a:rPr lang="en" dirty="0">
                <a:solidFill>
                  <a:schemeClr val="dk1"/>
                </a:solidFill>
              </a:rPr>
            </a:br>
            <a:r>
              <a:rPr lang="en" dirty="0">
                <a:solidFill>
                  <a:schemeClr val="dk1"/>
                </a:solidFill>
              </a:rPr>
              <a:t>Role</a:t>
            </a:r>
            <a:r>
              <a:rPr lang="en" dirty="0"/>
              <a:t> Prompting - Here we discuss having Copilot take on a role when completing a task.</a:t>
            </a:r>
            <a:br>
              <a:rPr lang="en" dirty="0"/>
            </a:br>
            <a:endParaRPr dirty="0"/>
          </a:p>
          <a:p>
            <a:pPr marL="0" lvl="0" indent="0" algn="l" rtl="0">
              <a:spcBef>
                <a:spcPts val="0"/>
              </a:spcBef>
              <a:spcAft>
                <a:spcPts val="0"/>
              </a:spcAft>
              <a:buNone/>
            </a:pPr>
            <a:r>
              <a:rPr lang="en" dirty="0"/>
              <a:t>If you take a look at the example in the slide, here we have a prompt that states "I want you to act as a front end developer coach. I will provide some questions and the task that I have to complete and would like for you to walk me through the process before our sprint due date. This could involve offering advice on various topics, such as utilizing the react framework or handling API calls. My first request is to help setup my development environment."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tends to improve the results because it focuses the AI model on only the information it would have in that current role. It takes on that persona and alters the way that the model would present information.</a:t>
            </a:r>
            <a:endParaRPr dirty="0"/>
          </a:p>
          <a:p>
            <a:pPr marL="0" lvl="0" indent="0" algn="l" rtl="0">
              <a:spcBef>
                <a:spcPts val="0"/>
              </a:spcBef>
              <a:spcAft>
                <a:spcPts val="0"/>
              </a:spcAft>
              <a:buNone/>
            </a:pPr>
            <a:br>
              <a:rPr lang="en" dirty="0"/>
            </a:br>
            <a:r>
              <a:rPr lang="en" dirty="0"/>
              <a:t>I am going to paste in the chat a resource that has all kinds of pretty neat Role Prompting prompts that you can bookmark and potentially utilize at a later point. </a:t>
            </a:r>
            <a:endParaRPr dirty="0"/>
          </a:p>
          <a:p>
            <a:pPr marL="0" lvl="0" indent="0" algn="l" rtl="0">
              <a:spcBef>
                <a:spcPts val="0"/>
              </a:spcBef>
              <a:spcAft>
                <a:spcPts val="0"/>
              </a:spcAft>
              <a:buNone/>
            </a:pPr>
            <a:r>
              <a:rPr lang="en" u="sng" dirty="0">
                <a:solidFill>
                  <a:schemeClr val="hlink"/>
                </a:solidFill>
                <a:hlinkClick r:id="rId3"/>
              </a:rPr>
              <a:t>https://github.com/f/awesome-chatgpt-prompts</a:t>
            </a:r>
            <a:br>
              <a:rPr lang="en" dirty="0"/>
            </a:br>
            <a:endParaRPr dirty="0"/>
          </a:p>
          <a:p>
            <a:pPr marL="0" lvl="0" indent="0" algn="l" rtl="0">
              <a:spcBef>
                <a:spcPts val="0"/>
              </a:spcBef>
              <a:spcAft>
                <a:spcPts val="0"/>
              </a:spcAft>
              <a:buNone/>
            </a:pPr>
            <a:r>
              <a:rPr lang="en" dirty="0"/>
              <a:t>Combining Role prompting with asking for context can yield even better results.</a:t>
            </a:r>
            <a:endParaRPr dirty="0"/>
          </a:p>
          <a:p>
            <a:pPr marL="0" lvl="0" indent="0" algn="l" rtl="0">
              <a:spcBef>
                <a:spcPts val="0"/>
              </a:spcBef>
              <a:spcAft>
                <a:spcPts val="0"/>
              </a:spcAft>
              <a:buNone/>
            </a:pPr>
            <a:r>
              <a:rPr lang="en" dirty="0"/>
              <a:t>For example: "If I have not given you enough information, please let me know what information is missing to make a better decision."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7</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9</a:t>
            </a:fld>
            <a:endParaRPr lang="en-US"/>
          </a:p>
        </p:txBody>
      </p:sp>
    </p:spTree>
    <p:extLst>
      <p:ext uri="{BB962C8B-B14F-4D97-AF65-F5344CB8AC3E}">
        <p14:creationId xmlns:p14="http://schemas.microsoft.com/office/powerpoint/2010/main" val="320899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d5feec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3d5feec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SPEAKER NOTES:</a:t>
            </a:r>
            <a:br>
              <a:rPr lang="en" dirty="0"/>
            </a:br>
            <a:br>
              <a:rPr lang="en" dirty="0"/>
            </a:br>
            <a:r>
              <a:rPr lang="en" dirty="0"/>
              <a:t>Lets R</a:t>
            </a:r>
            <a:r>
              <a:rPr lang="en-US" dirty="0"/>
              <a:t>e</a:t>
            </a:r>
            <a:r>
              <a:rPr lang="en" dirty="0"/>
              <a:t>view, Ever wonder what a 'prompt' is or how to craft a really good one? Well, we're about to find out! We'll uncover the magic behind prompt engineering, why it's a game-changer, and sprinkle in some cool techniques. By the end, you'll know all the building blocks to become a prompt pro!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3d5feec2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3d5feec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r>
              <a:rPr lang="en" sz="1200" dirty="0">
                <a:solidFill>
                  <a:schemeClr val="dk1"/>
                </a:solidFill>
              </a:rPr>
              <a:t>Prompting in GitHub Copilot refers to the way users communicate their coding intentions or requirements to the AI. Effective prompting ensures that Copilot understands the context and offers accurate code suggestions. It's akin to asking a seasoned developer for help – the clearer and more specific your question, the more targeted and useful their response. Techniques like role prompting, where Copilot is given a specific 'role' to play (e.g., a front-end developer), can further refine the generated outputs. By mastering the art of prompting, developers can harness the full potential of Copilot, making their coding process smoother and more efficient.</a:t>
            </a:r>
            <a:endParaRPr sz="1200"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e5edd52b4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e5edd52b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200" dirty="0">
                <a:solidFill>
                  <a:schemeClr val="dk1"/>
                </a:solidFill>
              </a:rPr>
            </a:br>
            <a:br>
              <a:rPr lang="en" sz="1200" dirty="0">
                <a:solidFill>
                  <a:schemeClr val="dk1"/>
                </a:solidFill>
              </a:rPr>
            </a:br>
            <a:r>
              <a:rPr lang="en" sz="1200" dirty="0">
                <a:solidFill>
                  <a:schemeClr val="dk1"/>
                </a:solidFill>
              </a:rPr>
              <a:t>Prompt Engineering is the strategic crafting of user inputs to guide the AI towards producing desired code outputs. Just as a well-framed question can lead to a more precise answer, careful prompt engineering ensures that Copilot provides more relevant and accurate code suggestions. This involves techniques like role prompting, contextual detailing, and iterative refinement, which collectively enhance the interaction between the developer and Copilot. A nuanced understanding of prompt engineering allows developers to optimize their use of Copilot, ensuring they get the most out of this advanced coding assistant.</a:t>
            </a:r>
            <a:br>
              <a:rPr lang="en" sz="1200" dirty="0">
                <a:solidFill>
                  <a:schemeClr val="dk1"/>
                </a:solidFill>
              </a:rPr>
            </a:br>
            <a:br>
              <a:rPr lang="en" sz="1200" dirty="0">
                <a:solidFill>
                  <a:schemeClr val="dk1"/>
                </a:solidFill>
              </a:rPr>
            </a:br>
            <a:r>
              <a:rPr lang="en" sz="1200" dirty="0"/>
              <a:t>It is basically tips and tricks to help make your prompts more reliable. Most of the time when you have traditional prompts or one off prompts that you use and throw away, you don’t really need prompt engineering. But once you introduce this into production, you want this to be much more reliable. You want to be able to predict how that response will be formatted and look. </a:t>
            </a: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e5edd52b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e5edd52b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solidFill>
                  <a:schemeClr val="dk1"/>
                </a:solidFill>
              </a:rPr>
              <a:t>Prompt engineering is crucial in relation to Copilot because it determines the quality, accuracy, and relevance of the code suggestions the tool provides. GitHub Copilot, powered by AI, relies heavily on the input it receives to produce desired outputs. By skillfully crafting prompts, developers can guide Copilot to better understand the context and nuances of their coding requirements. This refined interaction reduces the likelihood of misunderstandings, minimizes the need for repeated iterations, and maximizes the utility of Copilot, ensuring developers get the most out of this advanced coding assistant.</a:t>
            </a:r>
            <a:endParaRPr sz="12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e5edd52b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e5edd52b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SPEAKER NOTES: </a:t>
            </a:r>
            <a:br>
              <a:rPr lang="en" sz="1200" dirty="0">
                <a:solidFill>
                  <a:schemeClr val="dk1"/>
                </a:solidFill>
              </a:rPr>
            </a:br>
            <a:br>
              <a:rPr lang="en" sz="1200" dirty="0">
                <a:solidFill>
                  <a:schemeClr val="dk1"/>
                </a:solidFill>
              </a:rPr>
            </a:br>
            <a:r>
              <a:rPr lang="en" sz="1200" dirty="0"/>
              <a:t>In the realm of GitHub Copilot, Zero-shot, One-shot, and Few-shot prompting refer to guiding the AI with varying levels of examples. </a:t>
            </a:r>
            <a:br>
              <a:rPr lang="en" sz="1200" dirty="0"/>
            </a:br>
            <a:br>
              <a:rPr lang="en" sz="1200" dirty="0"/>
            </a:br>
            <a:r>
              <a:rPr lang="en" sz="1200" b="1" dirty="0"/>
              <a:t>Zero-shot prompting</a:t>
            </a:r>
            <a:r>
              <a:rPr lang="en" sz="1200" dirty="0"/>
              <a:t> doesn't provide any prior examples, expecting Copilot to understand and generate relevant code purely from the given task description. </a:t>
            </a:r>
            <a:br>
              <a:rPr lang="en" sz="1200" dirty="0"/>
            </a:br>
            <a:br>
              <a:rPr lang="en" sz="1200" dirty="0"/>
            </a:br>
            <a:r>
              <a:rPr lang="en" sz="1200" b="1" dirty="0"/>
              <a:t>One-shot </a:t>
            </a:r>
            <a:r>
              <a:rPr lang="en" sz="1200" b="1" dirty="0">
                <a:solidFill>
                  <a:schemeClr val="dk1"/>
                </a:solidFill>
              </a:rPr>
              <a:t>prompting </a:t>
            </a:r>
            <a:r>
              <a:rPr lang="en" sz="1200" dirty="0"/>
              <a:t>provides a single example to set the context, assisting Copilot in generating a similar outcome. </a:t>
            </a:r>
            <a:br>
              <a:rPr lang="en" sz="1200" dirty="0"/>
            </a:br>
            <a:br>
              <a:rPr lang="en" sz="1200" dirty="0"/>
            </a:br>
            <a:r>
              <a:rPr lang="en" sz="1200" b="1" dirty="0"/>
              <a:t>Few-shot prompting</a:t>
            </a:r>
            <a:r>
              <a:rPr lang="en" sz="1200" dirty="0"/>
              <a:t> involves offering multiple examples to establish a clearer pattern for the desired code output. </a:t>
            </a:r>
            <a:br>
              <a:rPr lang="en" sz="1200" dirty="0"/>
            </a:br>
            <a:br>
              <a:rPr lang="en" sz="1200" dirty="0"/>
            </a:br>
            <a:r>
              <a:rPr lang="en" sz="1200" dirty="0"/>
              <a:t>By understanding these techniques, developers can better instruct Copilot, ensuring more accurate and context-aware code suggestions.</a:t>
            </a:r>
            <a:endParaRPr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Wednesday, January 24,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Wednesday, January 24,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Wednesday, January 24,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 Three points 3">
  <p:cSld name="34. Three points 3">
    <p:spTree>
      <p:nvGrpSpPr>
        <p:cNvPr id="1" name="Shape 441"/>
        <p:cNvGrpSpPr/>
        <p:nvPr/>
      </p:nvGrpSpPr>
      <p:grpSpPr>
        <a:xfrm>
          <a:off x="0" y="0"/>
          <a:ext cx="0" cy="0"/>
          <a:chOff x="0" y="0"/>
          <a:chExt cx="0" cy="0"/>
        </a:xfrm>
      </p:grpSpPr>
      <p:sp>
        <p:nvSpPr>
          <p:cNvPr id="442" name="Google Shape;442;p50"/>
          <p:cNvSpPr txBox="1">
            <a:spLocks noGrp="1"/>
          </p:cNvSpPr>
          <p:nvPr>
            <p:ph type="subTitle" idx="1"/>
          </p:nvPr>
        </p:nvSpPr>
        <p:spPr>
          <a:xfrm>
            <a:off x="772160" y="18561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3" name="Google Shape;443;p50"/>
          <p:cNvSpPr txBox="1">
            <a:spLocks noGrp="1"/>
          </p:cNvSpPr>
          <p:nvPr>
            <p:ph type="subTitle" idx="2"/>
          </p:nvPr>
        </p:nvSpPr>
        <p:spPr>
          <a:xfrm>
            <a:off x="772160" y="22707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4" name="Google Shape;444;p50"/>
          <p:cNvSpPr txBox="1">
            <a:spLocks noGrp="1"/>
          </p:cNvSpPr>
          <p:nvPr>
            <p:ph type="subTitle" idx="3"/>
          </p:nvPr>
        </p:nvSpPr>
        <p:spPr>
          <a:xfrm>
            <a:off x="772160" y="31322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5" name="Google Shape;445;p50"/>
          <p:cNvSpPr txBox="1">
            <a:spLocks noGrp="1"/>
          </p:cNvSpPr>
          <p:nvPr>
            <p:ph type="subTitle" idx="4"/>
          </p:nvPr>
        </p:nvSpPr>
        <p:spPr>
          <a:xfrm>
            <a:off x="772160" y="35467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6" name="Google Shape;446;p50"/>
          <p:cNvSpPr txBox="1">
            <a:spLocks noGrp="1"/>
          </p:cNvSpPr>
          <p:nvPr>
            <p:ph type="subTitle" idx="5"/>
          </p:nvPr>
        </p:nvSpPr>
        <p:spPr>
          <a:xfrm>
            <a:off x="772160" y="4377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447" name="Google Shape;447;p50"/>
          <p:cNvSpPr txBox="1">
            <a:spLocks noGrp="1"/>
          </p:cNvSpPr>
          <p:nvPr>
            <p:ph type="subTitle" idx="6"/>
          </p:nvPr>
        </p:nvSpPr>
        <p:spPr>
          <a:xfrm>
            <a:off x="772160" y="4791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448" name="Google Shape;448;p5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
        <p:nvSpPr>
          <p:cNvPr id="449" name="Google Shape;449;p50"/>
          <p:cNvSpPr/>
          <p:nvPr/>
        </p:nvSpPr>
        <p:spPr>
          <a:xfrm flipH="1">
            <a:off x="670567" y="1984800"/>
            <a:ext cx="12000" cy="63440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0" name="Google Shape;450;p50"/>
          <p:cNvSpPr/>
          <p:nvPr/>
        </p:nvSpPr>
        <p:spPr>
          <a:xfrm flipH="1">
            <a:off x="670567" y="3275967"/>
            <a:ext cx="12000" cy="634400"/>
          </a:xfrm>
          <a:prstGeom prst="rect">
            <a:avLst/>
          </a:pr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1" name="Google Shape;451;p50"/>
          <p:cNvSpPr/>
          <p:nvPr/>
        </p:nvSpPr>
        <p:spPr>
          <a:xfrm flipH="1">
            <a:off x="670567" y="4519733"/>
            <a:ext cx="12000" cy="634400"/>
          </a:xfrm>
          <a:prstGeom prst="rect">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760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14"/>
        <p:cNvGrpSpPr/>
        <p:nvPr/>
      </p:nvGrpSpPr>
      <p:grpSpPr>
        <a:xfrm>
          <a:off x="0" y="0"/>
          <a:ext cx="0" cy="0"/>
          <a:chOff x="0" y="0"/>
          <a:chExt cx="0" cy="0"/>
        </a:xfrm>
      </p:grpSpPr>
      <p:sp>
        <p:nvSpPr>
          <p:cNvPr id="315" name="Google Shape;315;p33"/>
          <p:cNvSpPr/>
          <p:nvPr/>
        </p:nvSpPr>
        <p:spPr>
          <a:xfrm>
            <a:off x="8566907" y="2224404"/>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6" name="Google Shape;316;p33"/>
          <p:cNvSpPr/>
          <p:nvPr/>
        </p:nvSpPr>
        <p:spPr>
          <a:xfrm>
            <a:off x="5209901" y="2224404"/>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7" name="Google Shape;317;p33"/>
          <p:cNvSpPr/>
          <p:nvPr/>
        </p:nvSpPr>
        <p:spPr>
          <a:xfrm>
            <a:off x="1926421" y="2224404"/>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8" name="Google Shape;318;p33"/>
          <p:cNvSpPr txBox="1">
            <a:spLocks noGrp="1"/>
          </p:cNvSpPr>
          <p:nvPr>
            <p:ph type="subTitle" idx="1"/>
          </p:nvPr>
        </p:nvSpPr>
        <p:spPr>
          <a:xfrm>
            <a:off x="15312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19" name="Google Shape;319;p33"/>
          <p:cNvSpPr txBox="1">
            <a:spLocks noGrp="1"/>
          </p:cNvSpPr>
          <p:nvPr>
            <p:ph type="subTitle" idx="2"/>
          </p:nvPr>
        </p:nvSpPr>
        <p:spPr>
          <a:xfrm>
            <a:off x="15312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0" name="Google Shape;320;p33"/>
          <p:cNvSpPr txBox="1">
            <a:spLocks noGrp="1"/>
          </p:cNvSpPr>
          <p:nvPr>
            <p:ph type="subTitle" idx="3"/>
          </p:nvPr>
        </p:nvSpPr>
        <p:spPr>
          <a:xfrm>
            <a:off x="4814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1" name="Google Shape;321;p33"/>
          <p:cNvSpPr txBox="1">
            <a:spLocks noGrp="1"/>
          </p:cNvSpPr>
          <p:nvPr>
            <p:ph type="subTitle" idx="4"/>
          </p:nvPr>
        </p:nvSpPr>
        <p:spPr>
          <a:xfrm>
            <a:off x="4814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2" name="Google Shape;322;p33"/>
          <p:cNvSpPr txBox="1">
            <a:spLocks noGrp="1"/>
          </p:cNvSpPr>
          <p:nvPr>
            <p:ph type="subTitle" idx="5"/>
          </p:nvPr>
        </p:nvSpPr>
        <p:spPr>
          <a:xfrm>
            <a:off x="8171328" y="4283581"/>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323" name="Google Shape;323;p33"/>
          <p:cNvSpPr txBox="1">
            <a:spLocks noGrp="1"/>
          </p:cNvSpPr>
          <p:nvPr>
            <p:ph type="subTitle" idx="6"/>
          </p:nvPr>
        </p:nvSpPr>
        <p:spPr>
          <a:xfrm>
            <a:off x="8171328" y="4698109"/>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324" name="Google Shape;324;p33"/>
          <p:cNvSpPr txBox="1">
            <a:spLocks noGrp="1"/>
          </p:cNvSpPr>
          <p:nvPr>
            <p:ph type="title"/>
          </p:nvPr>
        </p:nvSpPr>
        <p:spPr>
          <a:xfrm>
            <a:off x="586267" y="0"/>
            <a:ext cx="11139200" cy="2224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325" name="Google Shape;325;p3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58131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795"/>
        <p:cNvGrpSpPr/>
        <p:nvPr/>
      </p:nvGrpSpPr>
      <p:grpSpPr>
        <a:xfrm>
          <a:off x="0" y="0"/>
          <a:ext cx="0" cy="0"/>
          <a:chOff x="0" y="0"/>
          <a:chExt cx="0" cy="0"/>
        </a:xfrm>
      </p:grpSpPr>
      <p:sp>
        <p:nvSpPr>
          <p:cNvPr id="796" name="Google Shape;796;p73"/>
          <p:cNvSpPr txBox="1">
            <a:spLocks noGrp="1"/>
          </p:cNvSpPr>
          <p:nvPr>
            <p:ph type="subTitle" idx="1"/>
          </p:nvPr>
        </p:nvSpPr>
        <p:spPr>
          <a:xfrm>
            <a:off x="7124200" y="33528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pic>
        <p:nvPicPr>
          <p:cNvPr id="797" name="Google Shape;797;p73"/>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798" name="Google Shape;798;p73"/>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799" name="Google Shape;799;p73"/>
          <p:cNvSpPr txBox="1">
            <a:spLocks noGrp="1"/>
          </p:cNvSpPr>
          <p:nvPr>
            <p:ph type="title"/>
          </p:nvPr>
        </p:nvSpPr>
        <p:spPr>
          <a:xfrm>
            <a:off x="7124201" y="21174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endParaRPr/>
          </a:p>
        </p:txBody>
      </p:sp>
      <p:sp>
        <p:nvSpPr>
          <p:cNvPr id="800" name="Google Shape;800;p73"/>
          <p:cNvSpPr txBox="1">
            <a:spLocks noGrp="1"/>
          </p:cNvSpPr>
          <p:nvPr>
            <p:ph type="subTitle" idx="3"/>
          </p:nvPr>
        </p:nvSpPr>
        <p:spPr>
          <a:xfrm>
            <a:off x="7124200" y="3771900"/>
            <a:ext cx="4597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01" name="Google Shape;801;p73"/>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84393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1241"/>
        <p:cNvGrpSpPr/>
        <p:nvPr/>
      </p:nvGrpSpPr>
      <p:grpSpPr>
        <a:xfrm>
          <a:off x="0" y="0"/>
          <a:ext cx="0" cy="0"/>
          <a:chOff x="0" y="0"/>
          <a:chExt cx="0" cy="0"/>
        </a:xfrm>
      </p:grpSpPr>
      <p:sp>
        <p:nvSpPr>
          <p:cNvPr id="1242" name="Google Shape;1242;p108"/>
          <p:cNvSpPr/>
          <p:nvPr/>
        </p:nvSpPr>
        <p:spPr>
          <a:xfrm>
            <a:off x="4949167" y="2269651"/>
            <a:ext cx="2438400" cy="24384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243" name="Google Shape;1243;p108"/>
          <p:cNvSpPr/>
          <p:nvPr/>
        </p:nvSpPr>
        <p:spPr>
          <a:xfrm>
            <a:off x="6958648" y="2598339"/>
            <a:ext cx="487600" cy="487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4" name="Google Shape;1244;p108"/>
          <p:cNvSpPr/>
          <p:nvPr/>
        </p:nvSpPr>
        <p:spPr>
          <a:xfrm>
            <a:off x="4891500" y="2598339"/>
            <a:ext cx="487600" cy="487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5" name="Google Shape;1245;p108"/>
          <p:cNvSpPr/>
          <p:nvPr/>
        </p:nvSpPr>
        <p:spPr>
          <a:xfrm>
            <a:off x="6958648" y="3887697"/>
            <a:ext cx="487600" cy="487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6" name="Google Shape;1246;p108"/>
          <p:cNvSpPr/>
          <p:nvPr/>
        </p:nvSpPr>
        <p:spPr>
          <a:xfrm>
            <a:off x="4891500" y="3887697"/>
            <a:ext cx="487600" cy="487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7" name="Google Shape;1247;p108"/>
          <p:cNvSpPr/>
          <p:nvPr/>
        </p:nvSpPr>
        <p:spPr>
          <a:xfrm>
            <a:off x="5925081" y="2054215"/>
            <a:ext cx="487600" cy="487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8" name="Google Shape;1248;p108"/>
          <p:cNvSpPr/>
          <p:nvPr/>
        </p:nvSpPr>
        <p:spPr>
          <a:xfrm>
            <a:off x="5924581" y="4454509"/>
            <a:ext cx="487600" cy="487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249" name="Google Shape;1249;p108"/>
          <p:cNvSpPr txBox="1">
            <a:spLocks noGrp="1"/>
          </p:cNvSpPr>
          <p:nvPr>
            <p:ph type="subTitle" idx="1"/>
          </p:nvPr>
        </p:nvSpPr>
        <p:spPr>
          <a:xfrm>
            <a:off x="1913191" y="25983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0" name="Google Shape;1250;p108"/>
          <p:cNvSpPr txBox="1">
            <a:spLocks noGrp="1"/>
          </p:cNvSpPr>
          <p:nvPr>
            <p:ph type="subTitle" idx="2"/>
          </p:nvPr>
        </p:nvSpPr>
        <p:spPr>
          <a:xfrm>
            <a:off x="1913191" y="2683681"/>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1" name="Google Shape;1251;p108"/>
          <p:cNvSpPr txBox="1">
            <a:spLocks noGrp="1"/>
          </p:cNvSpPr>
          <p:nvPr>
            <p:ph type="subTitle" idx="3"/>
          </p:nvPr>
        </p:nvSpPr>
        <p:spPr>
          <a:xfrm>
            <a:off x="4108481" y="1233051"/>
            <a:ext cx="41208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52" name="Google Shape;1252;p108"/>
          <p:cNvSpPr txBox="1">
            <a:spLocks noGrp="1"/>
          </p:cNvSpPr>
          <p:nvPr>
            <p:ph type="subTitle" idx="4"/>
          </p:nvPr>
        </p:nvSpPr>
        <p:spPr>
          <a:xfrm>
            <a:off x="4108481" y="1318417"/>
            <a:ext cx="41208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53" name="Google Shape;1253;p108"/>
          <p:cNvSpPr txBox="1">
            <a:spLocks noGrp="1"/>
          </p:cNvSpPr>
          <p:nvPr>
            <p:ph type="subTitle" idx="5"/>
          </p:nvPr>
        </p:nvSpPr>
        <p:spPr>
          <a:xfrm>
            <a:off x="7557115" y="41278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4" name="Google Shape;1254;p108"/>
          <p:cNvSpPr txBox="1">
            <a:spLocks noGrp="1"/>
          </p:cNvSpPr>
          <p:nvPr>
            <p:ph type="subTitle" idx="6"/>
          </p:nvPr>
        </p:nvSpPr>
        <p:spPr>
          <a:xfrm>
            <a:off x="7557115" y="420601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5" name="Google Shape;1255;p108"/>
          <p:cNvSpPr txBox="1">
            <a:spLocks noGrp="1"/>
          </p:cNvSpPr>
          <p:nvPr>
            <p:ph type="subTitle" idx="7"/>
          </p:nvPr>
        </p:nvSpPr>
        <p:spPr>
          <a:xfrm>
            <a:off x="7557092" y="250847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1600"/>
              <a:buNone/>
              <a:defRPr sz="2133">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256" name="Google Shape;1256;p108"/>
          <p:cNvSpPr txBox="1">
            <a:spLocks noGrp="1"/>
          </p:cNvSpPr>
          <p:nvPr>
            <p:ph type="subTitle" idx="8"/>
          </p:nvPr>
        </p:nvSpPr>
        <p:spPr>
          <a:xfrm>
            <a:off x="7557092" y="2593823"/>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1257" name="Google Shape;1257;p108"/>
          <p:cNvSpPr txBox="1">
            <a:spLocks noGrp="1"/>
          </p:cNvSpPr>
          <p:nvPr>
            <p:ph type="subTitle" idx="9"/>
          </p:nvPr>
        </p:nvSpPr>
        <p:spPr>
          <a:xfrm>
            <a:off x="1913215" y="412783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1600"/>
              <a:buNone/>
              <a:defRPr sz="2133">
                <a:solidFill>
                  <a:schemeClr val="dk1"/>
                </a:solidFill>
              </a:defRPr>
            </a:lvl1pPr>
            <a:lvl2pPr lvl="1" algn="r" rtl="0">
              <a:spcBef>
                <a:spcPts val="0"/>
              </a:spcBef>
              <a:spcAft>
                <a:spcPts val="0"/>
              </a:spcAft>
              <a:buClr>
                <a:schemeClr val="dk1"/>
              </a:buClr>
              <a:buSzPts val="1600"/>
              <a:buNone/>
              <a:defRPr sz="2133">
                <a:solidFill>
                  <a:schemeClr val="dk1"/>
                </a:solidFill>
              </a:defRPr>
            </a:lvl2pPr>
            <a:lvl3pPr lvl="2" algn="r" rtl="0">
              <a:spcBef>
                <a:spcPts val="0"/>
              </a:spcBef>
              <a:spcAft>
                <a:spcPts val="0"/>
              </a:spcAft>
              <a:buClr>
                <a:schemeClr val="dk1"/>
              </a:buClr>
              <a:buSzPts val="1600"/>
              <a:buNone/>
              <a:defRPr sz="2133">
                <a:solidFill>
                  <a:schemeClr val="dk1"/>
                </a:solidFill>
              </a:defRPr>
            </a:lvl3pPr>
            <a:lvl4pPr lvl="3" algn="r" rtl="0">
              <a:spcBef>
                <a:spcPts val="0"/>
              </a:spcBef>
              <a:spcAft>
                <a:spcPts val="0"/>
              </a:spcAft>
              <a:buClr>
                <a:schemeClr val="dk1"/>
              </a:buClr>
              <a:buSzPts val="1600"/>
              <a:buNone/>
              <a:defRPr sz="2133">
                <a:solidFill>
                  <a:schemeClr val="dk1"/>
                </a:solidFill>
              </a:defRPr>
            </a:lvl4pPr>
            <a:lvl5pPr lvl="4" algn="r" rtl="0">
              <a:spcBef>
                <a:spcPts val="0"/>
              </a:spcBef>
              <a:spcAft>
                <a:spcPts val="0"/>
              </a:spcAft>
              <a:buClr>
                <a:schemeClr val="dk1"/>
              </a:buClr>
              <a:buSzPts val="1600"/>
              <a:buNone/>
              <a:defRPr sz="2133">
                <a:solidFill>
                  <a:schemeClr val="dk1"/>
                </a:solidFill>
              </a:defRPr>
            </a:lvl5pPr>
            <a:lvl6pPr lvl="5" algn="r" rtl="0">
              <a:spcBef>
                <a:spcPts val="0"/>
              </a:spcBef>
              <a:spcAft>
                <a:spcPts val="0"/>
              </a:spcAft>
              <a:buClr>
                <a:schemeClr val="dk1"/>
              </a:buClr>
              <a:buSzPts val="1600"/>
              <a:buNone/>
              <a:defRPr sz="2133">
                <a:solidFill>
                  <a:schemeClr val="dk1"/>
                </a:solidFill>
              </a:defRPr>
            </a:lvl6pPr>
            <a:lvl7pPr lvl="6" algn="r" rtl="0">
              <a:spcBef>
                <a:spcPts val="0"/>
              </a:spcBef>
              <a:spcAft>
                <a:spcPts val="0"/>
              </a:spcAft>
              <a:buClr>
                <a:schemeClr val="dk1"/>
              </a:buClr>
              <a:buSzPts val="1600"/>
              <a:buNone/>
              <a:defRPr sz="2133">
                <a:solidFill>
                  <a:schemeClr val="dk1"/>
                </a:solidFill>
              </a:defRPr>
            </a:lvl7pPr>
            <a:lvl8pPr lvl="7" algn="r" rtl="0">
              <a:spcBef>
                <a:spcPts val="0"/>
              </a:spcBef>
              <a:spcAft>
                <a:spcPts val="0"/>
              </a:spcAft>
              <a:buClr>
                <a:schemeClr val="dk1"/>
              </a:buClr>
              <a:buSzPts val="1600"/>
              <a:buNone/>
              <a:defRPr sz="2133">
                <a:solidFill>
                  <a:schemeClr val="dk1"/>
                </a:solidFill>
              </a:defRPr>
            </a:lvl8pPr>
            <a:lvl9pPr lvl="8" algn="r" rtl="0">
              <a:spcBef>
                <a:spcPts val="0"/>
              </a:spcBef>
              <a:spcAft>
                <a:spcPts val="0"/>
              </a:spcAft>
              <a:buClr>
                <a:schemeClr val="dk1"/>
              </a:buClr>
              <a:buSzPts val="1600"/>
              <a:buNone/>
              <a:defRPr sz="2133">
                <a:solidFill>
                  <a:schemeClr val="dk1"/>
                </a:solidFill>
              </a:defRPr>
            </a:lvl9pPr>
          </a:lstStyle>
          <a:p>
            <a:endParaRPr/>
          </a:p>
        </p:txBody>
      </p:sp>
      <p:sp>
        <p:nvSpPr>
          <p:cNvPr id="1258" name="Google Shape;1258;p108"/>
          <p:cNvSpPr txBox="1">
            <a:spLocks noGrp="1"/>
          </p:cNvSpPr>
          <p:nvPr>
            <p:ph type="subTitle" idx="13"/>
          </p:nvPr>
        </p:nvSpPr>
        <p:spPr>
          <a:xfrm>
            <a:off x="1913215" y="4206013"/>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endParaRPr/>
          </a:p>
        </p:txBody>
      </p:sp>
      <p:sp>
        <p:nvSpPr>
          <p:cNvPr id="1259" name="Google Shape;1259;p108"/>
          <p:cNvSpPr txBox="1">
            <a:spLocks noGrp="1"/>
          </p:cNvSpPr>
          <p:nvPr>
            <p:ph type="subTitle" idx="14"/>
          </p:nvPr>
        </p:nvSpPr>
        <p:spPr>
          <a:xfrm>
            <a:off x="4110881" y="5256351"/>
            <a:ext cx="4116000" cy="32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2133">
                <a:solidFill>
                  <a:schemeClr val="dk1"/>
                </a:solidFill>
              </a:defRPr>
            </a:lvl1pPr>
            <a:lvl2pPr lvl="1" algn="ctr" rtl="0">
              <a:spcBef>
                <a:spcPts val="0"/>
              </a:spcBef>
              <a:spcAft>
                <a:spcPts val="0"/>
              </a:spcAft>
              <a:buClr>
                <a:schemeClr val="dk1"/>
              </a:buClr>
              <a:buSzPts val="1600"/>
              <a:buNone/>
              <a:defRPr sz="2133">
                <a:solidFill>
                  <a:schemeClr val="dk1"/>
                </a:solidFill>
              </a:defRPr>
            </a:lvl2pPr>
            <a:lvl3pPr lvl="2" algn="ctr" rtl="0">
              <a:spcBef>
                <a:spcPts val="0"/>
              </a:spcBef>
              <a:spcAft>
                <a:spcPts val="0"/>
              </a:spcAft>
              <a:buClr>
                <a:schemeClr val="dk1"/>
              </a:buClr>
              <a:buSzPts val="1600"/>
              <a:buNone/>
              <a:defRPr sz="2133">
                <a:solidFill>
                  <a:schemeClr val="dk1"/>
                </a:solidFill>
              </a:defRPr>
            </a:lvl3pPr>
            <a:lvl4pPr lvl="3" algn="ctr" rtl="0">
              <a:spcBef>
                <a:spcPts val="0"/>
              </a:spcBef>
              <a:spcAft>
                <a:spcPts val="0"/>
              </a:spcAft>
              <a:buClr>
                <a:schemeClr val="dk1"/>
              </a:buClr>
              <a:buSzPts val="1600"/>
              <a:buNone/>
              <a:defRPr sz="2133">
                <a:solidFill>
                  <a:schemeClr val="dk1"/>
                </a:solidFill>
              </a:defRPr>
            </a:lvl4pPr>
            <a:lvl5pPr lvl="4" algn="ctr" rtl="0">
              <a:spcBef>
                <a:spcPts val="0"/>
              </a:spcBef>
              <a:spcAft>
                <a:spcPts val="0"/>
              </a:spcAft>
              <a:buClr>
                <a:schemeClr val="dk1"/>
              </a:buClr>
              <a:buSzPts val="1600"/>
              <a:buNone/>
              <a:defRPr sz="2133">
                <a:solidFill>
                  <a:schemeClr val="dk1"/>
                </a:solidFill>
              </a:defRPr>
            </a:lvl5pPr>
            <a:lvl6pPr lvl="5" algn="ctr" rtl="0">
              <a:spcBef>
                <a:spcPts val="0"/>
              </a:spcBef>
              <a:spcAft>
                <a:spcPts val="0"/>
              </a:spcAft>
              <a:buClr>
                <a:schemeClr val="dk1"/>
              </a:buClr>
              <a:buSzPts val="1600"/>
              <a:buNone/>
              <a:defRPr sz="2133">
                <a:solidFill>
                  <a:schemeClr val="dk1"/>
                </a:solidFill>
              </a:defRPr>
            </a:lvl6pPr>
            <a:lvl7pPr lvl="6" algn="ctr" rtl="0">
              <a:spcBef>
                <a:spcPts val="0"/>
              </a:spcBef>
              <a:spcAft>
                <a:spcPts val="0"/>
              </a:spcAft>
              <a:buClr>
                <a:schemeClr val="dk1"/>
              </a:buClr>
              <a:buSzPts val="1600"/>
              <a:buNone/>
              <a:defRPr sz="2133">
                <a:solidFill>
                  <a:schemeClr val="dk1"/>
                </a:solidFill>
              </a:defRPr>
            </a:lvl7pPr>
            <a:lvl8pPr lvl="7" algn="ctr" rtl="0">
              <a:spcBef>
                <a:spcPts val="0"/>
              </a:spcBef>
              <a:spcAft>
                <a:spcPts val="0"/>
              </a:spcAft>
              <a:buClr>
                <a:schemeClr val="dk1"/>
              </a:buClr>
              <a:buSzPts val="1600"/>
              <a:buNone/>
              <a:defRPr sz="2133">
                <a:solidFill>
                  <a:schemeClr val="dk1"/>
                </a:solidFill>
              </a:defRPr>
            </a:lvl8pPr>
            <a:lvl9pPr lvl="8" algn="ctr" rtl="0">
              <a:spcBef>
                <a:spcPts val="0"/>
              </a:spcBef>
              <a:spcAft>
                <a:spcPts val="0"/>
              </a:spcAft>
              <a:buClr>
                <a:schemeClr val="dk1"/>
              </a:buClr>
              <a:buSzPts val="1600"/>
              <a:buNone/>
              <a:defRPr sz="2133">
                <a:solidFill>
                  <a:schemeClr val="dk1"/>
                </a:solidFill>
              </a:defRPr>
            </a:lvl9pPr>
          </a:lstStyle>
          <a:p>
            <a:endParaRPr/>
          </a:p>
        </p:txBody>
      </p:sp>
      <p:sp>
        <p:nvSpPr>
          <p:cNvPr id="1260" name="Google Shape;1260;p108"/>
          <p:cNvSpPr txBox="1">
            <a:spLocks noGrp="1"/>
          </p:cNvSpPr>
          <p:nvPr>
            <p:ph type="subTitle" idx="15"/>
          </p:nvPr>
        </p:nvSpPr>
        <p:spPr>
          <a:xfrm>
            <a:off x="4110881" y="5341697"/>
            <a:ext cx="4116000" cy="5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endParaRPr/>
          </a:p>
        </p:txBody>
      </p:sp>
      <p:sp>
        <p:nvSpPr>
          <p:cNvPr id="1261" name="Google Shape;1261;p108"/>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034593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1">
    <p:spTree>
      <p:nvGrpSpPr>
        <p:cNvPr id="1" name="Shape 147"/>
        <p:cNvGrpSpPr/>
        <p:nvPr/>
      </p:nvGrpSpPr>
      <p:grpSpPr>
        <a:xfrm>
          <a:off x="0" y="0"/>
          <a:ext cx="0" cy="0"/>
          <a:chOff x="0" y="0"/>
          <a:chExt cx="0" cy="0"/>
        </a:xfrm>
      </p:grpSpPr>
      <p:sp>
        <p:nvSpPr>
          <p:cNvPr id="148" name="Google Shape;148;p1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49" name="Google Shape;149;p11"/>
          <p:cNvPicPr preferRelativeResize="0"/>
          <p:nvPr/>
        </p:nvPicPr>
        <p:blipFill rotWithShape="1">
          <a:blip r:embed="rId2">
            <a:alphaModFix/>
          </a:blip>
          <a:srcRect/>
          <a:stretch/>
        </p:blipFill>
        <p:spPr>
          <a:xfrm>
            <a:off x="7" y="-877633"/>
            <a:ext cx="6858000" cy="6858000"/>
          </a:xfrm>
          <a:prstGeom prst="rect">
            <a:avLst/>
          </a:prstGeom>
          <a:noFill/>
          <a:ln>
            <a:noFill/>
          </a:ln>
        </p:spPr>
      </p:pic>
      <p:sp>
        <p:nvSpPr>
          <p:cNvPr id="150" name="Google Shape;150;p11"/>
          <p:cNvSpPr txBox="1">
            <a:spLocks noGrp="1"/>
          </p:cNvSpPr>
          <p:nvPr>
            <p:ph type="title"/>
          </p:nvPr>
        </p:nvSpPr>
        <p:spPr>
          <a:xfrm>
            <a:off x="758995" y="2266984"/>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4000" b="1" i="0" u="none" strike="noStrike" cap="none">
                <a:solidFill>
                  <a:srgbClr val="F0F6FC"/>
                </a:solidFill>
                <a:latin typeface="Arial"/>
                <a:ea typeface="Arial"/>
                <a:cs typeface="Arial"/>
                <a:sym typeface="Arial"/>
              </a:defRPr>
            </a:lvl9pPr>
          </a:lstStyle>
          <a:p>
            <a:endParaRPr/>
          </a:p>
        </p:txBody>
      </p:sp>
      <p:sp>
        <p:nvSpPr>
          <p:cNvPr id="151" name="Google Shape;151;p11"/>
          <p:cNvSpPr txBox="1">
            <a:spLocks noGrp="1"/>
          </p:cNvSpPr>
          <p:nvPr>
            <p:ph type="title" idx="2"/>
          </p:nvPr>
        </p:nvSpPr>
        <p:spPr>
          <a:xfrm>
            <a:off x="6450500" y="979329"/>
            <a:ext cx="5273200" cy="51948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1800"/>
              <a:buNone/>
              <a:defRPr sz="2400" i="0" u="none" strike="noStrike" cap="none">
                <a:solidFill>
                  <a:schemeClr val="dk1"/>
                </a:solidFill>
              </a:defRPr>
            </a:lvl1pPr>
            <a:lvl2pPr marR="0" lvl="1" algn="l" rtl="0">
              <a:lnSpc>
                <a:spcPct val="100000"/>
              </a:lnSpc>
              <a:spcBef>
                <a:spcPts val="0"/>
              </a:spcBef>
              <a:spcAft>
                <a:spcPts val="0"/>
              </a:spcAft>
              <a:buClr>
                <a:srgbClr val="F0F6FC"/>
              </a:buClr>
              <a:buSzPts val="1800"/>
              <a:buNone/>
              <a:defRPr sz="2400"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2400"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2400"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2400"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2400"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2400"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2400"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2400" i="0" u="none" strike="noStrike" cap="none">
                <a:solidFill>
                  <a:srgbClr val="F0F6FC"/>
                </a:solidFill>
              </a:defRPr>
            </a:lvl9pPr>
          </a:lstStyle>
          <a:p>
            <a:endParaRPr/>
          </a:p>
        </p:txBody>
      </p:sp>
      <p:sp>
        <p:nvSpPr>
          <p:cNvPr id="152" name="Google Shape;152;p11"/>
          <p:cNvSpPr/>
          <p:nvPr/>
        </p:nvSpPr>
        <p:spPr>
          <a:xfrm>
            <a:off x="6085600" y="0"/>
            <a:ext cx="61064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 name="Google Shape;153;p11"/>
          <p:cNvPicPr preferRelativeResize="0"/>
          <p:nvPr/>
        </p:nvPicPr>
        <p:blipFill>
          <a:blip r:embed="rId3">
            <a:alphaModFix/>
          </a:blip>
          <a:stretch>
            <a:fillRect/>
          </a:stretch>
        </p:blipFill>
        <p:spPr>
          <a:xfrm>
            <a:off x="11591966" y="220231"/>
            <a:ext cx="365733" cy="298024"/>
          </a:xfrm>
          <a:prstGeom prst="rect">
            <a:avLst/>
          </a:prstGeom>
          <a:noFill/>
          <a:ln>
            <a:noFill/>
          </a:ln>
        </p:spPr>
      </p:pic>
      <p:sp>
        <p:nvSpPr>
          <p:cNvPr id="154" name="Google Shape;154;p11"/>
          <p:cNvSpPr txBox="1"/>
          <p:nvPr/>
        </p:nvSpPr>
        <p:spPr>
          <a:xfrm>
            <a:off x="8039877" y="186633"/>
            <a:ext cx="3407600" cy="3652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1600" i="0" u="none" strike="noStrike" cap="none">
                <a:solidFill>
                  <a:schemeClr val="dk2"/>
                </a:solidFill>
                <a:latin typeface="Roboto Mono"/>
                <a:ea typeface="Roboto Mono"/>
                <a:cs typeface="Roboto Mono"/>
                <a:sym typeface="Roboto Mono"/>
              </a:rPr>
              <a:t>GitHub Copilot</a:t>
            </a:r>
            <a:endParaRPr sz="1600" i="0" u="none" strike="noStrike" cap="none">
              <a:solidFill>
                <a:schemeClr val="dk2"/>
              </a:solidFill>
              <a:latin typeface="Roboto Mono"/>
              <a:ea typeface="Roboto Mono"/>
              <a:cs typeface="Roboto Mono"/>
              <a:sym typeface="Roboto Mono"/>
            </a:endParaRPr>
          </a:p>
        </p:txBody>
      </p:sp>
      <p:pic>
        <p:nvPicPr>
          <p:cNvPr id="155" name="Google Shape;155;p11"/>
          <p:cNvPicPr preferRelativeResize="0"/>
          <p:nvPr/>
        </p:nvPicPr>
        <p:blipFill>
          <a:blip r:embed="rId4">
            <a:alphaModFix/>
          </a:blip>
          <a:stretch>
            <a:fillRect/>
          </a:stretch>
        </p:blipFill>
        <p:spPr>
          <a:xfrm>
            <a:off x="378001" y="333801"/>
            <a:ext cx="817433" cy="1008233"/>
          </a:xfrm>
          <a:prstGeom prst="rect">
            <a:avLst/>
          </a:prstGeom>
          <a:noFill/>
          <a:ln>
            <a:noFill/>
          </a:ln>
        </p:spPr>
      </p:pic>
      <p:sp>
        <p:nvSpPr>
          <p:cNvPr id="156" name="Google Shape;156;p11"/>
          <p:cNvSpPr txBox="1"/>
          <p:nvPr/>
        </p:nvSpPr>
        <p:spPr>
          <a:xfrm>
            <a:off x="0" y="333800"/>
            <a:ext cx="6085600" cy="1066855"/>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333" b="1">
                <a:solidFill>
                  <a:srgbClr val="9FC5E8"/>
                </a:solidFill>
              </a:rPr>
              <a:t>Demo</a:t>
            </a:r>
            <a:endParaRPr sz="5333" b="1">
              <a:solidFill>
                <a:srgbClr val="9FC5E8"/>
              </a:solidFill>
            </a:endParaRPr>
          </a:p>
        </p:txBody>
      </p:sp>
    </p:spTree>
    <p:extLst>
      <p:ext uri="{BB962C8B-B14F-4D97-AF65-F5344CB8AC3E}">
        <p14:creationId xmlns:p14="http://schemas.microsoft.com/office/powerpoint/2010/main" val="182675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220"/>
        <p:cNvGrpSpPr/>
        <p:nvPr/>
      </p:nvGrpSpPr>
      <p:grpSpPr>
        <a:xfrm>
          <a:off x="0" y="0"/>
          <a:ext cx="0" cy="0"/>
          <a:chOff x="0" y="0"/>
          <a:chExt cx="0" cy="0"/>
        </a:xfrm>
      </p:grpSpPr>
      <p:pic>
        <p:nvPicPr>
          <p:cNvPr id="221" name="Google Shape;221;p2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22" name="Google Shape;222;p22"/>
          <p:cNvSpPr txBox="1">
            <a:spLocks noGrp="1"/>
          </p:cNvSpPr>
          <p:nvPr>
            <p:ph type="title"/>
          </p:nvPr>
        </p:nvSpPr>
        <p:spPr>
          <a:xfrm>
            <a:off x="4446016" y="2540000"/>
            <a:ext cx="5779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None/>
              <a:defRPr sz="4800"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subTitle" idx="1"/>
          </p:nvPr>
        </p:nvSpPr>
        <p:spPr>
          <a:xfrm>
            <a:off x="4446016" y="33324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Mono"/>
              <a:buNone/>
              <a:defRPr sz="21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4446016" y="38323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5" name="Google Shape;225;p22"/>
          <p:cNvSpPr>
            <a:spLocks noGrp="1"/>
          </p:cNvSpPr>
          <p:nvPr>
            <p:ph type="pic" idx="3"/>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226" name="Google Shape;226;p22"/>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buNone/>
              <a:defRPr>
                <a:solidFill>
                  <a:schemeClr val="dk1"/>
                </a:solidFill>
                <a:latin typeface="Roboto Mono"/>
                <a:ea typeface="Roboto Mono"/>
                <a:cs typeface="Roboto Mono"/>
                <a:sym typeface="Roboto Mono"/>
              </a:defRPr>
            </a:lvl1pPr>
            <a:lvl2pPr lvl="1">
              <a:buNone/>
              <a:defRPr>
                <a:solidFill>
                  <a:schemeClr val="dk1"/>
                </a:solidFill>
                <a:latin typeface="Roboto Mono"/>
                <a:ea typeface="Roboto Mono"/>
                <a:cs typeface="Roboto Mono"/>
                <a:sym typeface="Roboto Mono"/>
              </a:defRPr>
            </a:lvl2pPr>
            <a:lvl3pPr lvl="2">
              <a:buNone/>
              <a:defRPr>
                <a:solidFill>
                  <a:schemeClr val="dk1"/>
                </a:solidFill>
                <a:latin typeface="Roboto Mono"/>
                <a:ea typeface="Roboto Mono"/>
                <a:cs typeface="Roboto Mono"/>
                <a:sym typeface="Roboto Mono"/>
              </a:defRPr>
            </a:lvl3pPr>
            <a:lvl4pPr lvl="3">
              <a:buNone/>
              <a:defRPr>
                <a:solidFill>
                  <a:schemeClr val="dk1"/>
                </a:solidFill>
                <a:latin typeface="Roboto Mono"/>
                <a:ea typeface="Roboto Mono"/>
                <a:cs typeface="Roboto Mono"/>
                <a:sym typeface="Roboto Mono"/>
              </a:defRPr>
            </a:lvl4pPr>
            <a:lvl5pPr lvl="4">
              <a:buNone/>
              <a:defRPr>
                <a:solidFill>
                  <a:schemeClr val="dk1"/>
                </a:solidFill>
                <a:latin typeface="Roboto Mono"/>
                <a:ea typeface="Roboto Mono"/>
                <a:cs typeface="Roboto Mono"/>
                <a:sym typeface="Roboto Mono"/>
              </a:defRPr>
            </a:lvl5pPr>
            <a:lvl6pPr lvl="5">
              <a:buNone/>
              <a:defRPr>
                <a:solidFill>
                  <a:schemeClr val="dk1"/>
                </a:solidFill>
                <a:latin typeface="Roboto Mono"/>
                <a:ea typeface="Roboto Mono"/>
                <a:cs typeface="Roboto Mono"/>
                <a:sym typeface="Roboto Mono"/>
              </a:defRPr>
            </a:lvl6pPr>
            <a:lvl7pPr lvl="6">
              <a:buNone/>
              <a:defRPr>
                <a:solidFill>
                  <a:schemeClr val="dk1"/>
                </a:solidFill>
                <a:latin typeface="Roboto Mono"/>
                <a:ea typeface="Roboto Mono"/>
                <a:cs typeface="Roboto Mono"/>
                <a:sym typeface="Roboto Mono"/>
              </a:defRPr>
            </a:lvl7pPr>
            <a:lvl8pPr lvl="7">
              <a:buNone/>
              <a:defRPr>
                <a:solidFill>
                  <a:schemeClr val="dk1"/>
                </a:solidFill>
                <a:latin typeface="Roboto Mono"/>
                <a:ea typeface="Roboto Mono"/>
                <a:cs typeface="Roboto Mono"/>
                <a:sym typeface="Roboto Mono"/>
              </a:defRPr>
            </a:lvl8pPr>
            <a:lvl9pPr lvl="8">
              <a:buNone/>
              <a:defRPr>
                <a:solidFill>
                  <a:schemeClr val="dk1"/>
                </a:solidFill>
                <a:latin typeface="Roboto Mono"/>
                <a:ea typeface="Roboto Mono"/>
                <a:cs typeface="Roboto Mono"/>
                <a:sym typeface="Roboto Mono"/>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32595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Blank">
  <p:cSld name="2. Blank">
    <p:bg>
      <p:bgPr>
        <a:solidFill>
          <a:schemeClr val="lt1"/>
        </a:solidFill>
        <a:effectLst/>
      </p:bgPr>
    </p:bg>
    <p:spTree>
      <p:nvGrpSpPr>
        <p:cNvPr id="1" name="Shape 1690"/>
        <p:cNvGrpSpPr/>
        <p:nvPr/>
      </p:nvGrpSpPr>
      <p:grpSpPr>
        <a:xfrm>
          <a:off x="0" y="0"/>
          <a:ext cx="0" cy="0"/>
          <a:chOff x="0" y="0"/>
          <a:chExt cx="0" cy="0"/>
        </a:xfrm>
      </p:grpSpPr>
      <p:pic>
        <p:nvPicPr>
          <p:cNvPr id="1691" name="Google Shape;1691;p135"/>
          <p:cNvPicPr preferRelativeResize="0"/>
          <p:nvPr/>
        </p:nvPicPr>
        <p:blipFill rotWithShape="1">
          <a:blip r:embed="rId2">
            <a:alphaModFix/>
          </a:blip>
          <a:srcRect/>
          <a:stretch/>
        </p:blipFill>
        <p:spPr>
          <a:xfrm>
            <a:off x="6028273" y="-711205"/>
            <a:ext cx="6851675" cy="6858017"/>
          </a:xfrm>
          <a:prstGeom prst="rect">
            <a:avLst/>
          </a:prstGeom>
          <a:noFill/>
          <a:ln>
            <a:noFill/>
          </a:ln>
        </p:spPr>
      </p:pic>
      <p:sp>
        <p:nvSpPr>
          <p:cNvPr id="1692" name="Google Shape;1692;p135"/>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3324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Wednesday, January 24,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Wednesday, January 24,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Wednesday, January 24,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Wednesday, January 24,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Wednesday, January 24,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Wednesday, January 24,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Wednesday, January 24,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11</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45113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49096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23138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17</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19</a:t>
            </a:fld>
            <a:endParaRPr lang="en-US"/>
          </a:p>
        </p:txBody>
      </p:sp>
    </p:spTree>
    <p:extLst>
      <p:ext uri="{BB962C8B-B14F-4D97-AF65-F5344CB8AC3E}">
        <p14:creationId xmlns:p14="http://schemas.microsoft.com/office/powerpoint/2010/main" val="16014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22</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23</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5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24</a:t>
            </a:fld>
            <a:endParaRPr/>
          </a:p>
        </p:txBody>
      </p:sp>
      <p:sp>
        <p:nvSpPr>
          <p:cNvPr id="1944" name="Google Shape;1944;p157"/>
          <p:cNvSpPr txBox="1">
            <a:spLocks noGrp="1"/>
          </p:cNvSpPr>
          <p:nvPr>
            <p:ph type="title"/>
          </p:nvPr>
        </p:nvSpPr>
        <p:spPr>
          <a:xfrm>
            <a:off x="4048633" y="2803000"/>
            <a:ext cx="7360400" cy="1252000"/>
          </a:xfrm>
          <a:prstGeom prst="rect">
            <a:avLst/>
          </a:prstGeom>
        </p:spPr>
        <p:txBody>
          <a:bodyPr spcFirstLastPara="1" vert="horz" wrap="square" lIns="121900" tIns="121900" rIns="121900" bIns="121900" rtlCol="0" anchor="ctr" anchorCtr="0">
            <a:noAutofit/>
          </a:bodyPr>
          <a:lstStyle/>
          <a:p>
            <a:r>
              <a:rPr lang="en" dirty="0">
                <a:solidFill>
                  <a:srgbClr val="00B050"/>
                </a:solidFill>
              </a:rPr>
              <a:t>Prompt Engineering - Review</a:t>
            </a:r>
            <a:endParaRPr dirty="0">
              <a:solidFill>
                <a:srgbClr val="00B050"/>
              </a:solidFill>
            </a:endParaRPr>
          </a:p>
        </p:txBody>
      </p:sp>
      <p:pic>
        <p:nvPicPr>
          <p:cNvPr id="1945" name="Google Shape;1945;p157"/>
          <p:cNvPicPr preferRelativeResize="0"/>
          <p:nvPr/>
        </p:nvPicPr>
        <p:blipFill>
          <a:blip r:embed="rId3">
            <a:alphaModFix/>
          </a:blip>
          <a:stretch>
            <a:fillRect/>
          </a:stretch>
        </p:blipFill>
        <p:spPr>
          <a:xfrm>
            <a:off x="1869292" y="2514600"/>
            <a:ext cx="1828800" cy="182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58"/>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25</a:t>
            </a:fld>
            <a:endParaRPr>
              <a:solidFill>
                <a:schemeClr val="dk1"/>
              </a:solidFill>
            </a:endParaRPr>
          </a:p>
        </p:txBody>
      </p:sp>
      <p:sp>
        <p:nvSpPr>
          <p:cNvPr id="1951" name="Google Shape;1951;p158"/>
          <p:cNvSpPr txBox="1"/>
          <p:nvPr/>
        </p:nvSpPr>
        <p:spPr>
          <a:xfrm>
            <a:off x="0" y="3459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a Prompt?</a:t>
            </a:r>
            <a:endParaRPr sz="4800" b="1">
              <a:solidFill>
                <a:schemeClr val="dk1"/>
              </a:solidFill>
            </a:endParaRPr>
          </a:p>
        </p:txBody>
      </p:sp>
      <p:sp>
        <p:nvSpPr>
          <p:cNvPr id="1952" name="Google Shape;1952;p158"/>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In the context of Copilot, a prompt is a piece of code or natural language description that is used to generate code suggestions. It is the input that Copilot uses to generate its output.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53" name="Google Shape;1953;p158"/>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26</a:t>
            </a:fld>
            <a:endParaRPr>
              <a:solidFill>
                <a:schemeClr val="dk1"/>
              </a:solidFill>
            </a:endParaRPr>
          </a:p>
        </p:txBody>
      </p:sp>
      <p:sp>
        <p:nvSpPr>
          <p:cNvPr id="1959" name="Google Shape;1959;p159"/>
          <p:cNvSpPr txBox="1"/>
          <p:nvPr/>
        </p:nvSpPr>
        <p:spPr>
          <a:xfrm>
            <a:off x="0" y="345900"/>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What is Prompt Engineering?</a:t>
            </a:r>
            <a:endParaRPr sz="4800" b="1">
              <a:solidFill>
                <a:schemeClr val="dk1"/>
              </a:solidFill>
            </a:endParaRPr>
          </a:p>
        </p:txBody>
      </p:sp>
      <p:sp>
        <p:nvSpPr>
          <p:cNvPr id="1960" name="Google Shape;1960;p159"/>
          <p:cNvSpPr txBox="1"/>
          <p:nvPr/>
        </p:nvSpPr>
        <p:spPr>
          <a:xfrm>
            <a:off x="4936367" y="2485467"/>
            <a:ext cx="6582000" cy="2899600"/>
          </a:xfrm>
          <a:prstGeom prst="rect">
            <a:avLst/>
          </a:prstGeom>
          <a:noFill/>
          <a:ln>
            <a:noFill/>
          </a:ln>
        </p:spPr>
        <p:txBody>
          <a:bodyPr spcFirstLastPara="1" wrap="square" lIns="121900" tIns="121900" rIns="121900" bIns="121900" anchor="t" anchorCtr="0">
            <a:noAutofit/>
          </a:bodyPr>
          <a:lstStyle/>
          <a:p>
            <a:r>
              <a:rPr lang="en" sz="2267" i="1">
                <a:solidFill>
                  <a:schemeClr val="dk1"/>
                </a:solidFill>
              </a:rPr>
              <a:t>Prompt engineering is the process of designing and creating high-quality prompts that can be used to generate accurate and useful code suggestions with Copilot.</a:t>
            </a:r>
            <a:br>
              <a:rPr lang="en" sz="2267">
                <a:solidFill>
                  <a:schemeClr val="dk1"/>
                </a:solidFill>
              </a:rPr>
            </a:br>
            <a:br>
              <a:rPr lang="en" sz="2267">
                <a:solidFill>
                  <a:schemeClr val="dk1"/>
                </a:solidFill>
              </a:rPr>
            </a:br>
            <a:r>
              <a:rPr lang="en" sz="2267">
                <a:solidFill>
                  <a:schemeClr val="dk2"/>
                </a:solidFill>
              </a:rPr>
              <a:t>- Copilot</a:t>
            </a:r>
            <a:endParaRPr sz="2267">
              <a:solidFill>
                <a:schemeClr val="dk2"/>
              </a:solidFill>
            </a:endParaRPr>
          </a:p>
        </p:txBody>
      </p:sp>
      <p:pic>
        <p:nvPicPr>
          <p:cNvPr id="1961" name="Google Shape;1961;p159"/>
          <p:cNvPicPr preferRelativeResize="0"/>
          <p:nvPr/>
        </p:nvPicPr>
        <p:blipFill>
          <a:blip r:embed="rId3">
            <a:alphaModFix/>
          </a:blip>
          <a:stretch>
            <a:fillRect/>
          </a:stretch>
        </p:blipFill>
        <p:spPr>
          <a:xfrm>
            <a:off x="1284833" y="2139634"/>
            <a:ext cx="2823432" cy="25787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27</a:t>
            </a:fld>
            <a:endParaRPr>
              <a:solidFill>
                <a:schemeClr val="dk1"/>
              </a:solidFill>
            </a:endParaRPr>
          </a:p>
        </p:txBody>
      </p:sp>
      <p:sp>
        <p:nvSpPr>
          <p:cNvPr id="1967" name="Google Shape;1967;p160"/>
          <p:cNvSpPr txBox="1"/>
          <p:nvPr/>
        </p:nvSpPr>
        <p:spPr>
          <a:xfrm>
            <a:off x="0" y="3447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Why is Prompt Engineering Important?</a:t>
            </a:r>
            <a:endParaRPr sz="4800" b="1">
              <a:solidFill>
                <a:schemeClr val="dk1"/>
              </a:solidFill>
            </a:endParaRPr>
          </a:p>
        </p:txBody>
      </p:sp>
      <p:sp>
        <p:nvSpPr>
          <p:cNvPr id="1968" name="Google Shape;1968;p160"/>
          <p:cNvSpPr txBox="1"/>
          <p:nvPr/>
        </p:nvSpPr>
        <p:spPr>
          <a:xfrm>
            <a:off x="6247667" y="1829533"/>
            <a:ext cx="5569200" cy="2784400"/>
          </a:xfrm>
          <a:prstGeom prst="rect">
            <a:avLst/>
          </a:prstGeom>
          <a:noFill/>
          <a:ln>
            <a:noFill/>
          </a:ln>
        </p:spPr>
        <p:txBody>
          <a:bodyPr spcFirstLastPara="1" wrap="square" lIns="121900" tIns="121900" rIns="121900" bIns="121900" anchor="t" anchorCtr="0">
            <a:noAutofit/>
          </a:bodyPr>
          <a:lstStyle/>
          <a:p>
            <a:pPr marL="609585" indent="-448722">
              <a:buClr>
                <a:schemeClr val="dk1"/>
              </a:buClr>
              <a:buSzPts val="1700"/>
              <a:buChar char="●"/>
            </a:pPr>
            <a:r>
              <a:rPr lang="en" sz="2267">
                <a:solidFill>
                  <a:schemeClr val="dk1"/>
                </a:solidFill>
              </a:rPr>
              <a:t>Maximizes utility of Copilot</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Minimizes repeated iterations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Determines code suggestion quality</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Skill prompts guide Copilot to understand context &amp; nuances</a:t>
            </a:r>
            <a:br>
              <a:rPr lang="en" sz="2267">
                <a:solidFill>
                  <a:schemeClr val="dk1"/>
                </a:solidFill>
              </a:rPr>
            </a:br>
            <a:endParaRPr sz="2267">
              <a:solidFill>
                <a:schemeClr val="dk1"/>
              </a:solidFill>
            </a:endParaRPr>
          </a:p>
          <a:p>
            <a:pPr marL="609585" indent="-448722">
              <a:buClr>
                <a:schemeClr val="dk1"/>
              </a:buClr>
              <a:buSzPts val="1700"/>
              <a:buChar char="●"/>
            </a:pPr>
            <a:r>
              <a:rPr lang="en" sz="2267">
                <a:solidFill>
                  <a:schemeClr val="dk1"/>
                </a:solidFill>
              </a:rPr>
              <a:t>Refined interactions reduces misunderstandings</a:t>
            </a:r>
            <a:endParaRPr sz="2267">
              <a:solidFill>
                <a:schemeClr val="dk1"/>
              </a:solidFill>
            </a:endParaRPr>
          </a:p>
        </p:txBody>
      </p:sp>
      <p:pic>
        <p:nvPicPr>
          <p:cNvPr id="1969" name="Google Shape;1969;p160"/>
          <p:cNvPicPr preferRelativeResize="0"/>
          <p:nvPr/>
        </p:nvPicPr>
        <p:blipFill>
          <a:blip r:embed="rId3">
            <a:alphaModFix/>
          </a:blip>
          <a:stretch>
            <a:fillRect/>
          </a:stretch>
        </p:blipFill>
        <p:spPr>
          <a:xfrm>
            <a:off x="853500" y="2001700"/>
            <a:ext cx="4267200" cy="285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28</a:t>
            </a:fld>
            <a:endParaRPr/>
          </a:p>
        </p:txBody>
      </p:sp>
      <p:sp>
        <p:nvSpPr>
          <p:cNvPr id="1975" name="Google Shape;1975;p161"/>
          <p:cNvSpPr txBox="1"/>
          <p:nvPr/>
        </p:nvSpPr>
        <p:spPr>
          <a:xfrm>
            <a:off x="0" y="3398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1976" name="Google Shape;1976;p161"/>
          <p:cNvSpPr txBox="1">
            <a:spLocks noGrp="1"/>
          </p:cNvSpPr>
          <p:nvPr>
            <p:ph type="subTitle" idx="1"/>
          </p:nvPr>
        </p:nvSpPr>
        <p:spPr>
          <a:xfrm>
            <a:off x="1415333" y="4283567"/>
            <a:ext cx="2796400" cy="390000"/>
          </a:xfrm>
          <a:prstGeom prst="rect">
            <a:avLst/>
          </a:prstGeom>
        </p:spPr>
        <p:txBody>
          <a:bodyPr spcFirstLastPara="1" vert="horz" wrap="square" lIns="121900" tIns="121900" rIns="121900" bIns="121900" rtlCol="0" anchor="t" anchorCtr="0">
            <a:noAutofit/>
          </a:bodyPr>
          <a:lstStyle/>
          <a:p>
            <a:pPr marL="0" indent="0"/>
            <a:r>
              <a:rPr lang="en"/>
              <a:t>Zero-Shot Prompting</a:t>
            </a:r>
            <a:endParaRPr/>
          </a:p>
        </p:txBody>
      </p:sp>
      <p:sp>
        <p:nvSpPr>
          <p:cNvPr id="1977" name="Google Shape;1977;p161"/>
          <p:cNvSpPr txBox="1">
            <a:spLocks noGrp="1"/>
          </p:cNvSpPr>
          <p:nvPr>
            <p:ph type="subTitle" idx="2"/>
          </p:nvPr>
        </p:nvSpPr>
        <p:spPr>
          <a:xfrm>
            <a:off x="1531228" y="4698109"/>
            <a:ext cx="2609200" cy="670400"/>
          </a:xfrm>
          <a:prstGeom prst="rect">
            <a:avLst/>
          </a:prstGeom>
        </p:spPr>
        <p:txBody>
          <a:bodyPr spcFirstLastPara="1" vert="horz" wrap="square" lIns="121900" tIns="121900" rIns="121900" bIns="121900" rtlCol="0" anchor="t" anchorCtr="0">
            <a:noAutofit/>
          </a:bodyPr>
          <a:lstStyle/>
          <a:p>
            <a:pPr marL="0" indent="0"/>
            <a:r>
              <a:rPr lang="en"/>
              <a:t>No Example</a:t>
            </a:r>
            <a:endParaRPr/>
          </a:p>
        </p:txBody>
      </p:sp>
      <p:sp>
        <p:nvSpPr>
          <p:cNvPr id="1978" name="Google Shape;1978;p161"/>
          <p:cNvSpPr txBox="1">
            <a:spLocks noGrp="1"/>
          </p:cNvSpPr>
          <p:nvPr>
            <p:ph type="subTitle" idx="3"/>
          </p:nvPr>
        </p:nvSpPr>
        <p:spPr>
          <a:xfrm>
            <a:off x="4717767" y="4283567"/>
            <a:ext cx="2796400" cy="390000"/>
          </a:xfrm>
          <a:prstGeom prst="rect">
            <a:avLst/>
          </a:prstGeom>
        </p:spPr>
        <p:txBody>
          <a:bodyPr spcFirstLastPara="1" vert="horz" wrap="square" lIns="121900" tIns="121900" rIns="121900" bIns="121900" rtlCol="0" anchor="t" anchorCtr="0">
            <a:noAutofit/>
          </a:bodyPr>
          <a:lstStyle/>
          <a:p>
            <a:pPr marL="0" indent="0"/>
            <a:r>
              <a:rPr lang="en"/>
              <a:t>One-Shot Prompting</a:t>
            </a:r>
            <a:endParaRPr/>
          </a:p>
        </p:txBody>
      </p:sp>
      <p:sp>
        <p:nvSpPr>
          <p:cNvPr id="1979" name="Google Shape;1979;p161"/>
          <p:cNvSpPr txBox="1">
            <a:spLocks noGrp="1"/>
          </p:cNvSpPr>
          <p:nvPr>
            <p:ph type="subTitle" idx="4"/>
          </p:nvPr>
        </p:nvSpPr>
        <p:spPr>
          <a:xfrm>
            <a:off x="4814328" y="4698109"/>
            <a:ext cx="2609200" cy="670400"/>
          </a:xfrm>
          <a:prstGeom prst="rect">
            <a:avLst/>
          </a:prstGeom>
        </p:spPr>
        <p:txBody>
          <a:bodyPr spcFirstLastPara="1" vert="horz" wrap="square" lIns="121900" tIns="121900" rIns="121900" bIns="121900" rtlCol="0" anchor="t" anchorCtr="0">
            <a:noAutofit/>
          </a:bodyPr>
          <a:lstStyle/>
          <a:p>
            <a:pPr marL="0" indent="0"/>
            <a:r>
              <a:rPr lang="en"/>
              <a:t>One Example</a:t>
            </a:r>
            <a:endParaRPr/>
          </a:p>
        </p:txBody>
      </p:sp>
      <p:sp>
        <p:nvSpPr>
          <p:cNvPr id="1980" name="Google Shape;1980;p161"/>
          <p:cNvSpPr txBox="1">
            <a:spLocks noGrp="1"/>
          </p:cNvSpPr>
          <p:nvPr>
            <p:ph type="subTitle" idx="5"/>
          </p:nvPr>
        </p:nvSpPr>
        <p:spPr>
          <a:xfrm>
            <a:off x="8171333" y="4283567"/>
            <a:ext cx="2725600" cy="390000"/>
          </a:xfrm>
          <a:prstGeom prst="rect">
            <a:avLst/>
          </a:prstGeom>
        </p:spPr>
        <p:txBody>
          <a:bodyPr spcFirstLastPara="1" vert="horz" wrap="square" lIns="121900" tIns="121900" rIns="121900" bIns="121900" rtlCol="0" anchor="t" anchorCtr="0">
            <a:noAutofit/>
          </a:bodyPr>
          <a:lstStyle/>
          <a:p>
            <a:pPr marL="0" indent="0"/>
            <a:r>
              <a:rPr lang="en"/>
              <a:t>Few-Shot Prompting</a:t>
            </a:r>
            <a:endParaRPr/>
          </a:p>
        </p:txBody>
      </p:sp>
      <p:sp>
        <p:nvSpPr>
          <p:cNvPr id="1981" name="Google Shape;1981;p161"/>
          <p:cNvSpPr txBox="1">
            <a:spLocks noGrp="1"/>
          </p:cNvSpPr>
          <p:nvPr>
            <p:ph type="subTitle" idx="6"/>
          </p:nvPr>
        </p:nvSpPr>
        <p:spPr>
          <a:xfrm>
            <a:off x="8171328" y="4698109"/>
            <a:ext cx="2609200" cy="670400"/>
          </a:xfrm>
          <a:prstGeom prst="rect">
            <a:avLst/>
          </a:prstGeom>
        </p:spPr>
        <p:txBody>
          <a:bodyPr spcFirstLastPara="1" vert="horz" wrap="square" lIns="121900" tIns="121900" rIns="121900" bIns="121900" rtlCol="0" anchor="t" anchorCtr="0">
            <a:noAutofit/>
          </a:bodyPr>
          <a:lstStyle/>
          <a:p>
            <a:pPr marL="0" indent="0"/>
            <a:r>
              <a:rPr lang="en"/>
              <a:t>Handful of Examples</a:t>
            </a:r>
            <a:endParaRPr/>
          </a:p>
        </p:txBody>
      </p:sp>
      <p:pic>
        <p:nvPicPr>
          <p:cNvPr id="1982" name="Google Shape;1982;p161" descr="Poptocat v2"/>
          <p:cNvPicPr preferRelativeResize="0"/>
          <p:nvPr/>
        </p:nvPicPr>
        <p:blipFill rotWithShape="1">
          <a:blip r:embed="rId3">
            <a:alphaModFix/>
          </a:blip>
          <a:srcRect l="107009" t="-117610" r="-107009" b="117610"/>
          <a:stretch/>
        </p:blipFill>
        <p:spPr>
          <a:xfrm>
            <a:off x="8450167" y="1930819"/>
            <a:ext cx="2051533" cy="2051533"/>
          </a:xfrm>
          <a:prstGeom prst="rect">
            <a:avLst/>
          </a:prstGeom>
          <a:noFill/>
          <a:ln>
            <a:noFill/>
          </a:ln>
        </p:spPr>
      </p:pic>
      <p:pic>
        <p:nvPicPr>
          <p:cNvPr id="1983" name="Google Shape;1983;p161" descr="⚪ White Circle Emoji"/>
          <p:cNvPicPr preferRelativeResize="0"/>
          <p:nvPr/>
        </p:nvPicPr>
        <p:blipFill>
          <a:blip r:embed="rId4">
            <a:alphaModFix/>
          </a:blip>
          <a:stretch>
            <a:fillRect/>
          </a:stretch>
        </p:blipFill>
        <p:spPr>
          <a:xfrm>
            <a:off x="8450167" y="2146366"/>
            <a:ext cx="2051533" cy="2051604"/>
          </a:xfrm>
          <a:prstGeom prst="rect">
            <a:avLst/>
          </a:prstGeom>
          <a:noFill/>
          <a:ln>
            <a:noFill/>
          </a:ln>
        </p:spPr>
      </p:pic>
      <p:pic>
        <p:nvPicPr>
          <p:cNvPr id="1984" name="Google Shape;1984;p161" descr="⚪ White Circle Emoji"/>
          <p:cNvPicPr preferRelativeResize="0"/>
          <p:nvPr/>
        </p:nvPicPr>
        <p:blipFill>
          <a:blip r:embed="rId4">
            <a:alphaModFix/>
          </a:blip>
          <a:stretch>
            <a:fillRect/>
          </a:stretch>
        </p:blipFill>
        <p:spPr>
          <a:xfrm>
            <a:off x="5093167" y="2146366"/>
            <a:ext cx="2051533" cy="2051604"/>
          </a:xfrm>
          <a:prstGeom prst="rect">
            <a:avLst/>
          </a:prstGeom>
          <a:noFill/>
          <a:ln>
            <a:noFill/>
          </a:ln>
        </p:spPr>
      </p:pic>
      <p:pic>
        <p:nvPicPr>
          <p:cNvPr id="1985" name="Google Shape;1985;p161" descr="⚪ White Circle Emoji"/>
          <p:cNvPicPr preferRelativeResize="0"/>
          <p:nvPr/>
        </p:nvPicPr>
        <p:blipFill>
          <a:blip r:embed="rId4">
            <a:alphaModFix/>
          </a:blip>
          <a:stretch>
            <a:fillRect/>
          </a:stretch>
        </p:blipFill>
        <p:spPr>
          <a:xfrm>
            <a:off x="1810067" y="2146366"/>
            <a:ext cx="2051533" cy="2051604"/>
          </a:xfrm>
          <a:prstGeom prst="rect">
            <a:avLst/>
          </a:prstGeom>
          <a:noFill/>
          <a:ln>
            <a:noFill/>
          </a:ln>
        </p:spPr>
      </p:pic>
      <p:pic>
        <p:nvPicPr>
          <p:cNvPr id="1986" name="Google Shape;1986;p161" descr="Original"/>
          <p:cNvPicPr preferRelativeResize="0"/>
          <p:nvPr/>
        </p:nvPicPr>
        <p:blipFill>
          <a:blip r:embed="rId5">
            <a:alphaModFix/>
          </a:blip>
          <a:stretch>
            <a:fillRect/>
          </a:stretch>
        </p:blipFill>
        <p:spPr>
          <a:xfrm>
            <a:off x="1879767" y="2271500"/>
            <a:ext cx="1907933" cy="1907933"/>
          </a:xfrm>
          <a:prstGeom prst="rect">
            <a:avLst/>
          </a:prstGeom>
          <a:noFill/>
          <a:ln>
            <a:noFill/>
          </a:ln>
        </p:spPr>
      </p:pic>
      <p:pic>
        <p:nvPicPr>
          <p:cNvPr id="1987" name="Google Shape;1987;p161" descr="Puppeteer"/>
          <p:cNvPicPr preferRelativeResize="0"/>
          <p:nvPr/>
        </p:nvPicPr>
        <p:blipFill>
          <a:blip r:embed="rId6">
            <a:alphaModFix/>
          </a:blip>
          <a:stretch>
            <a:fillRect/>
          </a:stretch>
        </p:blipFill>
        <p:spPr>
          <a:xfrm>
            <a:off x="5185400" y="2261571"/>
            <a:ext cx="1821200" cy="1821167"/>
          </a:xfrm>
          <a:prstGeom prst="rect">
            <a:avLst/>
          </a:prstGeom>
          <a:noFill/>
          <a:ln>
            <a:noFill/>
          </a:ln>
        </p:spPr>
      </p:pic>
      <p:pic>
        <p:nvPicPr>
          <p:cNvPr id="1988" name="Google Shape;1988;p161" descr="Poptocat v2"/>
          <p:cNvPicPr preferRelativeResize="0"/>
          <p:nvPr/>
        </p:nvPicPr>
        <p:blipFill>
          <a:blip r:embed="rId3">
            <a:alphaModFix/>
          </a:blip>
          <a:stretch>
            <a:fillRect/>
          </a:stretch>
        </p:blipFill>
        <p:spPr>
          <a:xfrm>
            <a:off x="8450167" y="1930800"/>
            <a:ext cx="2051533" cy="20515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29</a:t>
            </a:fld>
            <a:endParaRPr>
              <a:solidFill>
                <a:schemeClr val="dk1"/>
              </a:solidFill>
            </a:endParaRPr>
          </a:p>
        </p:txBody>
      </p:sp>
      <p:sp>
        <p:nvSpPr>
          <p:cNvPr id="1994" name="Google Shape;1994;p162"/>
          <p:cNvSpPr txBox="1">
            <a:spLocks noGrp="1"/>
          </p:cNvSpPr>
          <p:nvPr>
            <p:ph type="title"/>
          </p:nvPr>
        </p:nvSpPr>
        <p:spPr>
          <a:xfrm>
            <a:off x="750149" y="1510000"/>
            <a:ext cx="4597200" cy="3838000"/>
          </a:xfrm>
          <a:prstGeom prst="rect">
            <a:avLst/>
          </a:prstGeom>
        </p:spPr>
        <p:txBody>
          <a:bodyPr spcFirstLastPara="1" vert="horz" wrap="square" lIns="45700" tIns="22867" rIns="45700" bIns="22867" rtlCol="0" anchor="ctr" anchorCtr="0">
            <a:noAutofit/>
          </a:bodyPr>
          <a:lstStyle/>
          <a:p>
            <a:r>
              <a:rPr lang="en" sz="4000"/>
              <a:t>Zero-Shot Programming </a:t>
            </a:r>
            <a:endParaRPr sz="4000"/>
          </a:p>
          <a:p>
            <a:r>
              <a:rPr lang="en" sz="4000">
                <a:solidFill>
                  <a:srgbClr val="999999"/>
                </a:solidFill>
              </a:rPr>
              <a:t>with Copilot</a:t>
            </a:r>
            <a:endParaRPr sz="4000">
              <a:solidFill>
                <a:srgbClr val="999999"/>
              </a:solidFill>
            </a:endParaRPr>
          </a:p>
        </p:txBody>
      </p:sp>
      <p:sp>
        <p:nvSpPr>
          <p:cNvPr id="1996" name="Google Shape;1996;p162"/>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pic>
        <p:nvPicPr>
          <p:cNvPr id="3" name="Picture 2">
            <a:extLst>
              <a:ext uri="{FF2B5EF4-FFF2-40B4-BE49-F238E27FC236}">
                <a16:creationId xmlns:a16="http://schemas.microsoft.com/office/drawing/2014/main" id="{8D776B8C-7EA9-1EE6-9C32-23B8DC937908}"/>
              </a:ext>
            </a:extLst>
          </p:cNvPr>
          <p:cNvPicPr>
            <a:picLocks noChangeAspect="1"/>
          </p:cNvPicPr>
          <p:nvPr/>
        </p:nvPicPr>
        <p:blipFill>
          <a:blip r:embed="rId3"/>
          <a:stretch>
            <a:fillRect/>
          </a:stretch>
        </p:blipFill>
        <p:spPr>
          <a:xfrm>
            <a:off x="4612562" y="1510000"/>
            <a:ext cx="6245775" cy="40337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January 25 - Day</a:t>
            </a:r>
            <a:r>
              <a:rPr lang="en-US" sz="2800" dirty="0">
                <a:solidFill>
                  <a:schemeClr val="tx1"/>
                </a:solidFill>
              </a:rPr>
              <a:t> 1 (All times are PST)</a:t>
            </a:r>
          </a:p>
          <a:p>
            <a:pPr marL="0" indent="0">
              <a:buNone/>
            </a:pPr>
            <a:r>
              <a:rPr lang="en-US" sz="2800" dirty="0">
                <a:solidFill>
                  <a:schemeClr val="tx1"/>
                </a:solidFill>
              </a:rPr>
              <a:t>(First Half of Morning)</a:t>
            </a:r>
          </a:p>
          <a:p>
            <a:pPr marL="0" indent="0">
              <a:buNone/>
            </a:pPr>
            <a:r>
              <a:rPr lang="en-US" sz="1800" dirty="0">
                <a:solidFill>
                  <a:schemeClr val="tx1"/>
                </a:solidFill>
              </a:rPr>
              <a:t>6:05 – 6:25 - Agenda Overview</a:t>
            </a:r>
          </a:p>
          <a:p>
            <a:pPr marL="0" indent="0">
              <a:buNone/>
            </a:pPr>
            <a:r>
              <a:rPr lang="en-US" sz="1800" dirty="0">
                <a:solidFill>
                  <a:schemeClr val="tx1"/>
                </a:solidFill>
              </a:rPr>
              <a:t>6:25 – 8:00 - Copilot </a:t>
            </a:r>
            <a:r>
              <a:rPr lang="en-US" sz="1800" dirty="0" err="1">
                <a:solidFill>
                  <a:schemeClr val="tx1"/>
                </a:solidFill>
              </a:rPr>
              <a:t>Preso</a:t>
            </a:r>
            <a:endParaRPr lang="en-US" sz="1800" dirty="0">
              <a:solidFill>
                <a:schemeClr val="tx1"/>
              </a:solidFill>
            </a:endParaRPr>
          </a:p>
          <a:p>
            <a:pPr marL="0" indent="0">
              <a:buNone/>
            </a:pPr>
            <a:r>
              <a:rPr lang="en-US" sz="1800" dirty="0">
                <a:solidFill>
                  <a:schemeClr val="tx1"/>
                </a:solidFill>
              </a:rPr>
              <a:t>                      Basic Prompting and DALL-E Prompting Exercise, </a:t>
            </a:r>
          </a:p>
          <a:p>
            <a:pPr marL="0" indent="0">
              <a:buNone/>
            </a:pPr>
            <a:r>
              <a:rPr lang="en-US" sz="1800" dirty="0">
                <a:solidFill>
                  <a:schemeClr val="tx1"/>
                </a:solidFill>
              </a:rPr>
              <a:t>                      Advanced Prompting</a:t>
            </a:r>
          </a:p>
          <a:p>
            <a:pPr marL="0" indent="0">
              <a:buNone/>
            </a:pPr>
            <a:r>
              <a:rPr lang="en-US" sz="1800" dirty="0">
                <a:solidFill>
                  <a:schemeClr val="tx1"/>
                </a:solidFill>
              </a:rPr>
              <a:t>                      CoPilot with RAG</a:t>
            </a:r>
          </a:p>
          <a:p>
            <a:pPr marL="0" indent="0">
              <a:buNone/>
            </a:pPr>
            <a:r>
              <a:rPr lang="en-US" sz="1800" dirty="0">
                <a:solidFill>
                  <a:schemeClr val="tx1"/>
                </a:solidFill>
              </a:rPr>
              <a:t>                       Visual Studio - Walkthrough</a:t>
            </a:r>
          </a:p>
          <a:p>
            <a:pPr marL="0" indent="0">
              <a:buNone/>
            </a:pPr>
            <a:r>
              <a:rPr lang="en-US" sz="1800" dirty="0">
                <a:solidFill>
                  <a:schemeClr val="tx1"/>
                </a:solidFill>
              </a:rPr>
              <a:t>8:00 – 8:45 – Lab 1 – </a:t>
            </a:r>
            <a:r>
              <a:rPr lang="en-US" sz="1800" dirty="0" err="1">
                <a:solidFill>
                  <a:schemeClr val="tx1"/>
                </a:solidFill>
              </a:rPr>
              <a:t>Xunit</a:t>
            </a:r>
            <a:r>
              <a:rPr lang="en-US" sz="1800" dirty="0">
                <a:solidFill>
                  <a:schemeClr val="tx1"/>
                </a:solidFill>
              </a:rPr>
              <a:t> – Walkthrough/</a:t>
            </a:r>
            <a:r>
              <a:rPr lang="en-US" sz="1800" dirty="0" err="1">
                <a:solidFill>
                  <a:schemeClr val="tx1"/>
                </a:solidFill>
              </a:rPr>
              <a:t>HandsOn</a:t>
            </a:r>
            <a:r>
              <a:rPr lang="en-US" sz="1800" dirty="0">
                <a:solidFill>
                  <a:schemeClr val="tx1"/>
                </a:solidFill>
              </a:rPr>
              <a:t> Lab</a:t>
            </a:r>
          </a:p>
          <a:p>
            <a:pPr marL="0" indent="0">
              <a:buNone/>
            </a:pPr>
            <a:r>
              <a:rPr lang="en-US" sz="1800" dirty="0">
                <a:solidFill>
                  <a:schemeClr val="tx1"/>
                </a:solidFill>
              </a:rPr>
              <a:t>8:45 – 9:00 - Break </a:t>
            </a:r>
          </a:p>
          <a:p>
            <a:pPr marL="0" indent="0">
              <a:buNone/>
            </a:pPr>
            <a:r>
              <a:rPr lang="en-US" sz="1800" dirty="0">
                <a:solidFill>
                  <a:schemeClr val="tx1"/>
                </a:solidFill>
              </a:rPr>
              <a:t>9:00 - 11:00 -  Lab 2a/2b - </a:t>
            </a:r>
            <a:r>
              <a:rPr lang="en-US" sz="1800" dirty="0" err="1">
                <a:solidFill>
                  <a:schemeClr val="tx1"/>
                </a:solidFill>
              </a:rPr>
              <a:t>DotNet</a:t>
            </a:r>
            <a:r>
              <a:rPr lang="en-US" sz="1800" dirty="0">
                <a:solidFill>
                  <a:schemeClr val="tx1"/>
                </a:solidFill>
              </a:rPr>
              <a:t> /Angular Lab </a:t>
            </a:r>
            <a:r>
              <a:rPr lang="en-US" sz="1800" dirty="0" err="1">
                <a:solidFill>
                  <a:schemeClr val="tx1"/>
                </a:solidFill>
              </a:rPr>
              <a:t>HandsOn</a:t>
            </a:r>
            <a:endParaRPr lang="en-US" sz="1800" dirty="0">
              <a:solidFill>
                <a:schemeClr val="tx1"/>
              </a:solidFill>
            </a:endParaRPr>
          </a:p>
          <a:p>
            <a:pPr marL="0" indent="0">
              <a:buNone/>
            </a:pPr>
            <a:r>
              <a:rPr lang="en-US" sz="1800" dirty="0">
                <a:solidFill>
                  <a:schemeClr val="tx1"/>
                </a:solidFill>
              </a:rPr>
              <a:t>(Option to work with Lab 2b-Angular, Lab 2c-Express, or Lab 2d-Blazor) – Pick one</a:t>
            </a:r>
          </a:p>
          <a:p>
            <a:pPr marL="0" indent="0">
              <a:buNone/>
            </a:pPr>
            <a:r>
              <a:rPr lang="en-US" sz="1800" dirty="0">
                <a:solidFill>
                  <a:schemeClr val="tx1"/>
                </a:solidFill>
              </a:rPr>
              <a:t>11:30 – 12:00 Lunch</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solidFill>
                  <a:schemeClr val="dk1"/>
                </a:solidFill>
              </a:rPr>
              <a:pPr algn="l"/>
              <a:t>30</a:t>
            </a:fld>
            <a:endParaRPr>
              <a:solidFill>
                <a:schemeClr val="dk1"/>
              </a:solidFill>
            </a:endParaRPr>
          </a:p>
        </p:txBody>
      </p:sp>
      <p:sp>
        <p:nvSpPr>
          <p:cNvPr id="2002" name="Google Shape;2002;p163"/>
          <p:cNvSpPr txBox="1"/>
          <p:nvPr/>
        </p:nvSpPr>
        <p:spPr>
          <a:xfrm>
            <a:off x="0" y="34613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Techniques</a:t>
            </a:r>
            <a:endParaRPr sz="4800" b="1">
              <a:solidFill>
                <a:schemeClr val="dk1"/>
              </a:solidFill>
            </a:endParaRPr>
          </a:p>
        </p:txBody>
      </p:sp>
      <p:sp>
        <p:nvSpPr>
          <p:cNvPr id="2003" name="Google Shape;2003;p163"/>
          <p:cNvSpPr txBox="1">
            <a:spLocks noGrp="1"/>
          </p:cNvSpPr>
          <p:nvPr>
            <p:ph type="title"/>
          </p:nvPr>
        </p:nvSpPr>
        <p:spPr>
          <a:xfrm>
            <a:off x="747467" y="2214400"/>
            <a:ext cx="4597200" cy="2429200"/>
          </a:xfrm>
          <a:prstGeom prst="rect">
            <a:avLst/>
          </a:prstGeom>
        </p:spPr>
        <p:txBody>
          <a:bodyPr spcFirstLastPara="1" vert="horz" wrap="square" lIns="45700" tIns="22867" rIns="45700" bIns="22867" rtlCol="0" anchor="ctr" anchorCtr="0">
            <a:noAutofit/>
          </a:bodyPr>
          <a:lstStyle/>
          <a:p>
            <a:r>
              <a:rPr lang="en" sz="4000"/>
              <a:t>One-shot Programming </a:t>
            </a:r>
            <a:endParaRPr sz="4000"/>
          </a:p>
          <a:p>
            <a:r>
              <a:rPr lang="en" sz="4000">
                <a:solidFill>
                  <a:srgbClr val="999999"/>
                </a:solidFill>
              </a:rPr>
              <a:t>with Copilot</a:t>
            </a:r>
            <a:endParaRPr sz="4000">
              <a:solidFill>
                <a:srgbClr val="999999"/>
              </a:solidFill>
            </a:endParaRPr>
          </a:p>
        </p:txBody>
      </p:sp>
      <p:pic>
        <p:nvPicPr>
          <p:cNvPr id="3" name="Picture 2">
            <a:extLst>
              <a:ext uri="{FF2B5EF4-FFF2-40B4-BE49-F238E27FC236}">
                <a16:creationId xmlns:a16="http://schemas.microsoft.com/office/drawing/2014/main" id="{71552849-BBCB-CB74-5039-841391E023D9}"/>
              </a:ext>
            </a:extLst>
          </p:cNvPr>
          <p:cNvPicPr>
            <a:picLocks noChangeAspect="1"/>
          </p:cNvPicPr>
          <p:nvPr/>
        </p:nvPicPr>
        <p:blipFill>
          <a:blip r:embed="rId3"/>
          <a:stretch>
            <a:fillRect/>
          </a:stretch>
        </p:blipFill>
        <p:spPr>
          <a:xfrm>
            <a:off x="5432064" y="1166933"/>
            <a:ext cx="5976981" cy="46815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31</a:t>
            </a:fld>
            <a:endParaRPr/>
          </a:p>
        </p:txBody>
      </p:sp>
      <p:sp>
        <p:nvSpPr>
          <p:cNvPr id="2010" name="Google Shape;2010;p164"/>
          <p:cNvSpPr txBox="1"/>
          <p:nvPr/>
        </p:nvSpPr>
        <p:spPr>
          <a:xfrm>
            <a:off x="0" y="345243"/>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Cornerstones of Prompting</a:t>
            </a:r>
            <a:endParaRPr sz="4800" b="1">
              <a:solidFill>
                <a:schemeClr val="dk1"/>
              </a:solidFill>
            </a:endParaRPr>
          </a:p>
        </p:txBody>
      </p:sp>
      <p:sp>
        <p:nvSpPr>
          <p:cNvPr id="2011" name="Google Shape;2011;p164"/>
          <p:cNvSpPr txBox="1">
            <a:spLocks noGrp="1"/>
          </p:cNvSpPr>
          <p:nvPr>
            <p:ph type="subTitle" idx="1"/>
          </p:nvPr>
        </p:nvSpPr>
        <p:spPr>
          <a:xfrm>
            <a:off x="1977357" y="2612771"/>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Chaining Prompts</a:t>
            </a:r>
            <a:endParaRPr>
              <a:solidFill>
                <a:srgbClr val="B7B7B7"/>
              </a:solidFill>
            </a:endParaRPr>
          </a:p>
        </p:txBody>
      </p:sp>
      <p:sp>
        <p:nvSpPr>
          <p:cNvPr id="2012" name="Google Shape;2012;p164"/>
          <p:cNvSpPr txBox="1">
            <a:spLocks noGrp="1"/>
          </p:cNvSpPr>
          <p:nvPr>
            <p:ph type="subTitle" idx="5"/>
          </p:nvPr>
        </p:nvSpPr>
        <p:spPr>
          <a:xfrm>
            <a:off x="7557115"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Give Direction</a:t>
            </a:r>
            <a:endParaRPr>
              <a:solidFill>
                <a:srgbClr val="B7B7B7"/>
              </a:solidFill>
            </a:endParaRPr>
          </a:p>
        </p:txBody>
      </p:sp>
      <p:sp>
        <p:nvSpPr>
          <p:cNvPr id="2013" name="Google Shape;2013;p164"/>
          <p:cNvSpPr txBox="1">
            <a:spLocks noGrp="1"/>
          </p:cNvSpPr>
          <p:nvPr>
            <p:ph type="subTitle" idx="7"/>
          </p:nvPr>
        </p:nvSpPr>
        <p:spPr>
          <a:xfrm>
            <a:off x="7557092" y="2612779"/>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Provide Examples</a:t>
            </a:r>
            <a:endParaRPr>
              <a:solidFill>
                <a:srgbClr val="B7B7B7"/>
              </a:solidFill>
            </a:endParaRPr>
          </a:p>
        </p:txBody>
      </p:sp>
      <p:sp>
        <p:nvSpPr>
          <p:cNvPr id="2014" name="Google Shape;2014;p164"/>
          <p:cNvSpPr txBox="1">
            <a:spLocks noGrp="1"/>
          </p:cNvSpPr>
          <p:nvPr>
            <p:ph type="subTitle" idx="9"/>
          </p:nvPr>
        </p:nvSpPr>
        <p:spPr>
          <a:xfrm>
            <a:off x="1977381" y="3962637"/>
            <a:ext cx="27432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Evaluate Quality</a:t>
            </a:r>
            <a:endParaRPr>
              <a:solidFill>
                <a:srgbClr val="B7B7B7"/>
              </a:solidFill>
            </a:endParaRPr>
          </a:p>
        </p:txBody>
      </p:sp>
      <p:sp>
        <p:nvSpPr>
          <p:cNvPr id="2015" name="Google Shape;2015;p164"/>
          <p:cNvSpPr txBox="1">
            <a:spLocks noGrp="1"/>
          </p:cNvSpPr>
          <p:nvPr>
            <p:ph type="subTitle" idx="14"/>
          </p:nvPr>
        </p:nvSpPr>
        <p:spPr>
          <a:xfrm>
            <a:off x="4094148" y="5152084"/>
            <a:ext cx="4116000" cy="329200"/>
          </a:xfrm>
          <a:prstGeom prst="rect">
            <a:avLst/>
          </a:prstGeom>
        </p:spPr>
        <p:txBody>
          <a:bodyPr spcFirstLastPara="1" vert="horz" wrap="square" lIns="121900" tIns="121900" rIns="121900" bIns="121900" rtlCol="0" anchor="ctr" anchorCtr="0">
            <a:noAutofit/>
          </a:bodyPr>
          <a:lstStyle/>
          <a:p>
            <a:pPr marL="0" indent="0"/>
            <a:r>
              <a:rPr lang="en">
                <a:solidFill>
                  <a:srgbClr val="B7B7B7"/>
                </a:solidFill>
              </a:rPr>
              <a:t>Format your Response</a:t>
            </a:r>
            <a:endParaRPr>
              <a:solidFill>
                <a:srgbClr val="B7B7B7"/>
              </a:solidFill>
            </a:endParaRPr>
          </a:p>
        </p:txBody>
      </p:sp>
      <p:sp>
        <p:nvSpPr>
          <p:cNvPr id="2016" name="Google Shape;2016;p164"/>
          <p:cNvSpPr txBox="1">
            <a:spLocks noGrp="1"/>
          </p:cNvSpPr>
          <p:nvPr>
            <p:ph type="subTitle" idx="1"/>
          </p:nvPr>
        </p:nvSpPr>
        <p:spPr>
          <a:xfrm>
            <a:off x="4385671" y="1550467"/>
            <a:ext cx="3726800" cy="329200"/>
          </a:xfrm>
          <a:prstGeom prst="rect">
            <a:avLst/>
          </a:prstGeom>
        </p:spPr>
        <p:txBody>
          <a:bodyPr spcFirstLastPara="1" vert="horz" wrap="square" lIns="121900" tIns="121900" rIns="121900" bIns="121900" rtlCol="0" anchor="ctr" anchorCtr="0">
            <a:noAutofit/>
          </a:bodyPr>
          <a:lstStyle/>
          <a:p>
            <a:pPr marL="0" indent="0" algn="ctr"/>
            <a:r>
              <a:rPr lang="en">
                <a:solidFill>
                  <a:srgbClr val="B7B7B7"/>
                </a:solidFill>
              </a:rPr>
              <a:t>Control Output Verbosity</a:t>
            </a:r>
            <a:endParaRPr>
              <a:solidFill>
                <a:srgbClr val="B7B7B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65"/>
          <p:cNvSpPr txBox="1">
            <a:spLocks noGrp="1"/>
          </p:cNvSpPr>
          <p:nvPr>
            <p:ph type="title"/>
          </p:nvPr>
        </p:nvSpPr>
        <p:spPr>
          <a:xfrm>
            <a:off x="745795" y="1422917"/>
            <a:ext cx="4777600" cy="2324000"/>
          </a:xfrm>
          <a:prstGeom prst="rect">
            <a:avLst/>
          </a:prstGeom>
        </p:spPr>
        <p:txBody>
          <a:bodyPr spcFirstLastPara="1" vert="horz" wrap="square" lIns="45700" tIns="22867" rIns="45700" bIns="22867" rtlCol="0" anchor="ctr" anchorCtr="0">
            <a:noAutofit/>
          </a:bodyPr>
          <a:lstStyle/>
          <a:p>
            <a:r>
              <a:rPr lang="en"/>
              <a:t>Prompt Engineering</a:t>
            </a:r>
            <a:endParaRPr/>
          </a:p>
        </p:txBody>
      </p:sp>
      <p:sp>
        <p:nvSpPr>
          <p:cNvPr id="2022" name="Google Shape;2022;p1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32</a:t>
            </a:fld>
            <a:endParaRPr/>
          </a:p>
        </p:txBody>
      </p:sp>
      <p:sp>
        <p:nvSpPr>
          <p:cNvPr id="2023" name="Google Shape;2023;p165"/>
          <p:cNvSpPr txBox="1">
            <a:spLocks noGrp="1"/>
          </p:cNvSpPr>
          <p:nvPr>
            <p:ph type="title" idx="2"/>
          </p:nvPr>
        </p:nvSpPr>
        <p:spPr>
          <a:xfrm>
            <a:off x="6450500" y="979329"/>
            <a:ext cx="5273200" cy="5194800"/>
          </a:xfrm>
          <a:prstGeom prst="rect">
            <a:avLst/>
          </a:prstGeom>
        </p:spPr>
        <p:txBody>
          <a:bodyPr spcFirstLastPara="1" vert="horz" wrap="square" lIns="45700" tIns="22867" rIns="45700" bIns="22867" rtlCol="0" anchor="ctr" anchorCtr="0">
            <a:noAutofit/>
          </a:bodyPr>
          <a:lstStyle/>
          <a:p>
            <a:r>
              <a:rPr lang="en-US" dirty="0"/>
              <a:t> </a:t>
            </a:r>
            <a:endParaRPr dirty="0"/>
          </a:p>
        </p:txBody>
      </p:sp>
      <p:pic>
        <p:nvPicPr>
          <p:cNvPr id="2024" name="Google Shape;2024;p165" descr="Why Do People Crack Their Knuckles? The Real Reason You're Addicted To  Cracking Your Knuckles | YourTango"/>
          <p:cNvPicPr preferRelativeResize="0"/>
          <p:nvPr/>
        </p:nvPicPr>
        <p:blipFill rotWithShape="1">
          <a:blip r:embed="rId3">
            <a:alphaModFix/>
          </a:blip>
          <a:srcRect l="-3504" t="-17316" r="-16919" b="-3106"/>
          <a:stretch/>
        </p:blipFill>
        <p:spPr>
          <a:xfrm>
            <a:off x="6727370" y="1159329"/>
            <a:ext cx="5020629" cy="4506685"/>
          </a:xfrm>
          <a:prstGeom prst="rect">
            <a:avLst/>
          </a:prstGeom>
          <a:noFill/>
          <a:ln>
            <a:noFill/>
          </a:ln>
        </p:spPr>
      </p:pic>
      <p:sp>
        <p:nvSpPr>
          <p:cNvPr id="2025" name="Google Shape;2025;p165"/>
          <p:cNvSpPr txBox="1"/>
          <p:nvPr/>
        </p:nvSpPr>
        <p:spPr>
          <a:xfrm>
            <a:off x="745800" y="3746933"/>
            <a:ext cx="5680400" cy="2737200"/>
          </a:xfrm>
          <a:prstGeom prst="rect">
            <a:avLst/>
          </a:prstGeom>
          <a:noFill/>
          <a:ln>
            <a:noFill/>
          </a:ln>
        </p:spPr>
        <p:txBody>
          <a:bodyPr spcFirstLastPara="1" wrap="square" lIns="121900" tIns="121900" rIns="121900" bIns="121900" anchor="t" anchorCtr="0">
            <a:noAutofit/>
          </a:bodyPr>
          <a:lstStyle/>
          <a:p>
            <a:pPr marL="609585" indent="-465655">
              <a:buClr>
                <a:schemeClr val="dk2"/>
              </a:buClr>
              <a:buSzPts val="1900"/>
              <a:buChar char="-"/>
            </a:pPr>
            <a:r>
              <a:rPr lang="en" sz="2533">
                <a:solidFill>
                  <a:schemeClr val="dk1"/>
                </a:solidFill>
              </a:rPr>
              <a:t>Zero-Shot Prompting</a:t>
            </a:r>
            <a:endParaRPr sz="2533">
              <a:solidFill>
                <a:schemeClr val="dk1"/>
              </a:solidFill>
            </a:endParaRPr>
          </a:p>
          <a:p>
            <a:pPr marL="609585" indent="-465655">
              <a:buClr>
                <a:schemeClr val="dk2"/>
              </a:buClr>
              <a:buSzPts val="1900"/>
              <a:buChar char="-"/>
            </a:pPr>
            <a:r>
              <a:rPr lang="en" sz="2533">
                <a:solidFill>
                  <a:schemeClr val="dk1"/>
                </a:solidFill>
              </a:rPr>
              <a:t>One-Shot Prompting</a:t>
            </a:r>
            <a:endParaRPr sz="2533">
              <a:solidFill>
                <a:schemeClr val="dk1"/>
              </a:solidFill>
            </a:endParaRPr>
          </a:p>
          <a:p>
            <a:pPr marL="609585" indent="-465655">
              <a:buClr>
                <a:schemeClr val="dk1"/>
              </a:buClr>
              <a:buSzPts val="1900"/>
              <a:buChar char="-"/>
            </a:pPr>
            <a:r>
              <a:rPr lang="en" sz="2533">
                <a:solidFill>
                  <a:schemeClr val="dk1"/>
                </a:solidFill>
              </a:rPr>
              <a:t>Few-Shot Prompting</a:t>
            </a:r>
            <a:endParaRPr sz="2533">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8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33</a:t>
            </a:fld>
            <a:endParaRPr/>
          </a:p>
        </p:txBody>
      </p:sp>
      <p:sp>
        <p:nvSpPr>
          <p:cNvPr id="2170" name="Google Shape;2170;p181"/>
          <p:cNvSpPr txBox="1"/>
          <p:nvPr/>
        </p:nvSpPr>
        <p:spPr>
          <a:xfrm>
            <a:off x="0" y="339867"/>
            <a:ext cx="12192000" cy="820800"/>
          </a:xfrm>
          <a:prstGeom prst="rect">
            <a:avLst/>
          </a:prstGeom>
          <a:noFill/>
          <a:ln>
            <a:noFill/>
          </a:ln>
        </p:spPr>
        <p:txBody>
          <a:bodyPr spcFirstLastPara="1" wrap="square" lIns="121900" tIns="121900" rIns="121900" bIns="121900" anchor="ctr" anchorCtr="0">
            <a:noAutofit/>
          </a:bodyPr>
          <a:lstStyle/>
          <a:p>
            <a:pPr algn="ctr"/>
            <a:r>
              <a:rPr lang="en" sz="4800" b="1">
                <a:solidFill>
                  <a:schemeClr val="dk1"/>
                </a:solidFill>
              </a:rPr>
              <a:t>Role Prompting</a:t>
            </a:r>
            <a:endParaRPr sz="4800" b="1">
              <a:solidFill>
                <a:schemeClr val="dk1"/>
              </a:solidFill>
            </a:endParaRPr>
          </a:p>
        </p:txBody>
      </p:sp>
      <p:sp>
        <p:nvSpPr>
          <p:cNvPr id="2172" name="Google Shape;2172;p181"/>
          <p:cNvSpPr txBox="1">
            <a:spLocks noGrp="1"/>
          </p:cNvSpPr>
          <p:nvPr>
            <p:ph type="subTitle" idx="1"/>
          </p:nvPr>
        </p:nvSpPr>
        <p:spPr>
          <a:xfrm>
            <a:off x="772167" y="1856167"/>
            <a:ext cx="5938400" cy="390000"/>
          </a:xfrm>
          <a:prstGeom prst="rect">
            <a:avLst/>
          </a:prstGeom>
        </p:spPr>
        <p:txBody>
          <a:bodyPr spcFirstLastPara="1" vert="horz" wrap="square" lIns="121900" tIns="121900" rIns="121900" bIns="121900" rtlCol="0" anchor="t" anchorCtr="0">
            <a:noAutofit/>
          </a:bodyPr>
          <a:lstStyle/>
          <a:p>
            <a:pPr marL="0" indent="0"/>
            <a:r>
              <a:rPr lang="en" sz="2267"/>
              <a:t>Use copilot to assume a role during a task</a:t>
            </a:r>
            <a:endParaRPr/>
          </a:p>
        </p:txBody>
      </p:sp>
      <p:sp>
        <p:nvSpPr>
          <p:cNvPr id="2173" name="Google Shape;2173;p181"/>
          <p:cNvSpPr txBox="1">
            <a:spLocks noGrp="1"/>
          </p:cNvSpPr>
          <p:nvPr>
            <p:ph type="subTitle" idx="3"/>
          </p:nvPr>
        </p:nvSpPr>
        <p:spPr>
          <a:xfrm>
            <a:off x="772160" y="3132271"/>
            <a:ext cx="4572000" cy="390000"/>
          </a:xfrm>
          <a:prstGeom prst="rect">
            <a:avLst/>
          </a:prstGeom>
        </p:spPr>
        <p:txBody>
          <a:bodyPr spcFirstLastPara="1" vert="horz" wrap="square" lIns="121900" tIns="121900" rIns="121900" bIns="121900" rtlCol="0" anchor="t" anchorCtr="0">
            <a:noAutofit/>
          </a:bodyPr>
          <a:lstStyle/>
          <a:p>
            <a:pPr marL="0" indent="0"/>
            <a:r>
              <a:rPr lang="en" sz="2267"/>
              <a:t>Focus to improves results </a:t>
            </a:r>
            <a:endParaRPr/>
          </a:p>
        </p:txBody>
      </p:sp>
      <p:sp>
        <p:nvSpPr>
          <p:cNvPr id="2174" name="Google Shape;2174;p181"/>
          <p:cNvSpPr txBox="1">
            <a:spLocks noGrp="1"/>
          </p:cNvSpPr>
          <p:nvPr>
            <p:ph type="subTitle" idx="4"/>
          </p:nvPr>
        </p:nvSpPr>
        <p:spPr>
          <a:xfrm>
            <a:off x="772160" y="3546799"/>
            <a:ext cx="4572000" cy="670400"/>
          </a:xfrm>
          <a:prstGeom prst="rect">
            <a:avLst/>
          </a:prstGeom>
        </p:spPr>
        <p:txBody>
          <a:bodyPr spcFirstLastPara="1" vert="horz" wrap="square" lIns="121900" tIns="121900" rIns="121900" bIns="121900" rtlCol="0" anchor="t" anchorCtr="0">
            <a:noAutofit/>
          </a:bodyPr>
          <a:lstStyle/>
          <a:p>
            <a:pPr marL="0" indent="0"/>
            <a:r>
              <a:rPr lang="en"/>
              <a:t>Improves results by narrowing the AI’s focus</a:t>
            </a:r>
            <a:endParaRPr/>
          </a:p>
        </p:txBody>
      </p:sp>
      <p:sp>
        <p:nvSpPr>
          <p:cNvPr id="2175" name="Google Shape;2175;p181"/>
          <p:cNvSpPr txBox="1">
            <a:spLocks noGrp="1"/>
          </p:cNvSpPr>
          <p:nvPr>
            <p:ph type="subTitle" idx="5"/>
          </p:nvPr>
        </p:nvSpPr>
        <p:spPr>
          <a:xfrm>
            <a:off x="772160" y="4377375"/>
            <a:ext cx="4572000" cy="390000"/>
          </a:xfrm>
          <a:prstGeom prst="rect">
            <a:avLst/>
          </a:prstGeom>
        </p:spPr>
        <p:txBody>
          <a:bodyPr spcFirstLastPara="1" vert="horz" wrap="square" lIns="121900" tIns="121900" rIns="121900" bIns="121900" rtlCol="0" anchor="t" anchorCtr="0">
            <a:noAutofit/>
          </a:bodyPr>
          <a:lstStyle/>
          <a:p>
            <a:pPr marL="0" indent="0"/>
            <a:r>
              <a:rPr lang="en" sz="2267"/>
              <a:t>Enhanced Results</a:t>
            </a:r>
            <a:endParaRPr/>
          </a:p>
        </p:txBody>
      </p:sp>
      <p:sp>
        <p:nvSpPr>
          <p:cNvPr id="2176" name="Google Shape;2176;p181"/>
          <p:cNvSpPr txBox="1">
            <a:spLocks noGrp="1"/>
          </p:cNvSpPr>
          <p:nvPr>
            <p:ph type="subTitle" idx="2"/>
          </p:nvPr>
        </p:nvSpPr>
        <p:spPr>
          <a:xfrm>
            <a:off x="772160" y="2270703"/>
            <a:ext cx="4572000" cy="670400"/>
          </a:xfrm>
          <a:prstGeom prst="rect">
            <a:avLst/>
          </a:prstGeom>
        </p:spPr>
        <p:txBody>
          <a:bodyPr spcFirstLastPara="1" vert="horz" wrap="square" lIns="121900" tIns="121900" rIns="121900" bIns="121900" rtlCol="0" anchor="t" anchorCtr="0">
            <a:noAutofit/>
          </a:bodyPr>
          <a:lstStyle/>
          <a:p>
            <a:pPr marL="0" indent="0"/>
            <a:endParaRPr/>
          </a:p>
        </p:txBody>
      </p:sp>
      <p:sp>
        <p:nvSpPr>
          <p:cNvPr id="2177" name="Google Shape;2177;p181"/>
          <p:cNvSpPr txBox="1">
            <a:spLocks noGrp="1"/>
          </p:cNvSpPr>
          <p:nvPr>
            <p:ph type="subTitle" idx="6"/>
          </p:nvPr>
        </p:nvSpPr>
        <p:spPr>
          <a:xfrm>
            <a:off x="772160" y="4791903"/>
            <a:ext cx="4572000" cy="670400"/>
          </a:xfrm>
          <a:prstGeom prst="rect">
            <a:avLst/>
          </a:prstGeom>
        </p:spPr>
        <p:txBody>
          <a:bodyPr spcFirstLastPara="1" vert="horz" wrap="square" lIns="121900" tIns="121900" rIns="121900" bIns="121900" rtlCol="0" anchor="t" anchorCtr="0">
            <a:noAutofit/>
          </a:bodyPr>
          <a:lstStyle/>
          <a:p>
            <a:pPr marL="0" indent="0"/>
            <a:endParaRPr/>
          </a:p>
        </p:txBody>
      </p:sp>
      <p:pic>
        <p:nvPicPr>
          <p:cNvPr id="3" name="Picture 2">
            <a:extLst>
              <a:ext uri="{FF2B5EF4-FFF2-40B4-BE49-F238E27FC236}">
                <a16:creationId xmlns:a16="http://schemas.microsoft.com/office/drawing/2014/main" id="{3F901BD5-1D69-CB18-6A7A-4932893822AC}"/>
              </a:ext>
            </a:extLst>
          </p:cNvPr>
          <p:cNvPicPr>
            <a:picLocks noChangeAspect="1"/>
          </p:cNvPicPr>
          <p:nvPr/>
        </p:nvPicPr>
        <p:blipFill>
          <a:blip r:embed="rId3"/>
          <a:stretch>
            <a:fillRect/>
          </a:stretch>
        </p:blipFill>
        <p:spPr>
          <a:xfrm>
            <a:off x="5891672" y="1395696"/>
            <a:ext cx="4978258" cy="45673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31A0-C0A9-B270-E6FC-5CE481F16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27E9B-251E-EBBC-D742-6DC6E93B240B}"/>
              </a:ext>
            </a:extLst>
          </p:cNvPr>
          <p:cNvSpPr>
            <a:spLocks noGrp="1"/>
          </p:cNvSpPr>
          <p:nvPr>
            <p:ph type="title"/>
          </p:nvPr>
        </p:nvSpPr>
        <p:spPr/>
        <p:txBody>
          <a:bodyPr/>
          <a:lstStyle/>
          <a:p>
            <a:r>
              <a:rPr lang="en-US" dirty="0"/>
              <a:t>Improving CoPilot</a:t>
            </a:r>
          </a:p>
        </p:txBody>
      </p:sp>
      <p:sp>
        <p:nvSpPr>
          <p:cNvPr id="3" name="Content Placeholder 2">
            <a:extLst>
              <a:ext uri="{FF2B5EF4-FFF2-40B4-BE49-F238E27FC236}">
                <a16:creationId xmlns:a16="http://schemas.microsoft.com/office/drawing/2014/main" id="{8C62362E-68E5-05B1-3D76-7720A4881EC2}"/>
              </a:ext>
            </a:extLst>
          </p:cNvPr>
          <p:cNvSpPr>
            <a:spLocks noGrp="1"/>
          </p:cNvSpPr>
          <p:nvPr>
            <p:ph idx="1"/>
          </p:nvPr>
        </p:nvSpPr>
        <p:spPr>
          <a:xfrm>
            <a:off x="420624" y="1825625"/>
            <a:ext cx="5189344" cy="3973495"/>
          </a:xfrm>
        </p:spPr>
        <p:txBody>
          <a:bodyPr>
            <a:normAutofit fontScale="92500"/>
          </a:bodyPr>
          <a:lstStyle/>
          <a:p>
            <a:pPr lvl="1"/>
            <a:r>
              <a:rPr lang="en-US" dirty="0"/>
              <a:t>RAG stands for Retrieval Augmented Generation. It is a technique used in GitHub Copilot to add context from a user's entire repository to the prompt.</a:t>
            </a:r>
          </a:p>
          <a:p>
            <a:pPr lvl="1"/>
            <a:r>
              <a:rPr lang="en-US" dirty="0"/>
              <a:t> This helps Copilot to provide more accurate and relevant code suggestions and completions. </a:t>
            </a:r>
          </a:p>
          <a:p>
            <a:pPr lvl="1"/>
            <a:r>
              <a:rPr lang="en-US" dirty="0">
                <a:effectLst/>
              </a:rPr>
              <a:t>RAG uses a retrieval model to search through the user’s repository and find relevant code snippets, which are then used to augment the generation model’s input.</a:t>
            </a:r>
            <a:br>
              <a:rPr lang="en-US" dirty="0">
                <a:effectLst/>
              </a:rPr>
            </a:br>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21AEAB56-F96C-8BAD-9855-E22676921B15}"/>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A18C3971-CF69-9D0B-1F7B-207BCC7B760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36F7963F-EDA2-1F92-170D-7F2ECD0D60DD}"/>
              </a:ext>
            </a:extLst>
          </p:cNvPr>
          <p:cNvSpPr>
            <a:spLocks noGrp="1"/>
          </p:cNvSpPr>
          <p:nvPr>
            <p:ph type="sldNum" sz="quarter" idx="12"/>
          </p:nvPr>
        </p:nvSpPr>
        <p:spPr/>
        <p:txBody>
          <a:bodyPr/>
          <a:lstStyle/>
          <a:p>
            <a:fld id="{7BE69E03-4804-4553-A1EC-F089884EF50F}" type="slidenum">
              <a:rPr lang="en-US" smtClean="0"/>
              <a:t>34</a:t>
            </a:fld>
            <a:endParaRPr lang="en-US"/>
          </a:p>
        </p:txBody>
      </p:sp>
    </p:spTree>
    <p:extLst>
      <p:ext uri="{BB962C8B-B14F-4D97-AF65-F5344CB8AC3E}">
        <p14:creationId xmlns:p14="http://schemas.microsoft.com/office/powerpoint/2010/main" val="90459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dirty="0">
                <a:solidFill>
                  <a:schemeClr val="tx1"/>
                </a:solidFill>
              </a:rPr>
              <a:t>January 25 – Day 1 (Second Half of Day)</a:t>
            </a:r>
          </a:p>
          <a:p>
            <a:pPr marL="0" indent="0">
              <a:buNone/>
            </a:pPr>
            <a:r>
              <a:rPr lang="en-US" sz="1800" dirty="0">
                <a:solidFill>
                  <a:schemeClr val="tx1"/>
                </a:solidFill>
              </a:rPr>
              <a:t>12:00 - 1:30 Lab 3 - Postman/Newman API testing of DOTNET and </a:t>
            </a:r>
          </a:p>
          <a:p>
            <a:pPr marL="0" indent="0">
              <a:buNone/>
            </a:pPr>
            <a:r>
              <a:rPr lang="en-US" sz="1800" dirty="0">
                <a:solidFill>
                  <a:schemeClr val="tx1"/>
                </a:solidFill>
              </a:rPr>
              <a:t>                     Lab 4- API Design First (</a:t>
            </a:r>
            <a:r>
              <a:rPr lang="en-US" sz="1600" dirty="0">
                <a:solidFill>
                  <a:schemeClr val="tx1"/>
                </a:solidFill>
              </a:rPr>
              <a:t>Open API/Swagger Lab) </a:t>
            </a:r>
          </a:p>
          <a:p>
            <a:pPr marL="0" indent="0">
              <a:buNone/>
            </a:pPr>
            <a:r>
              <a:rPr lang="en-US" sz="1800" dirty="0">
                <a:solidFill>
                  <a:schemeClr val="tx1"/>
                </a:solidFill>
              </a:rPr>
              <a:t>1:30 - 2:30 Labs					</a:t>
            </a:r>
          </a:p>
          <a:p>
            <a:pPr marL="0" indent="0">
              <a:buNone/>
            </a:pPr>
            <a:r>
              <a:rPr lang="en-US" sz="1800" dirty="0">
                <a:solidFill>
                  <a:schemeClr val="tx1"/>
                </a:solidFill>
              </a:rPr>
              <a:t>	-Unit Testing – Lab 5a - Jasmine (JS), Lab 5b - </a:t>
            </a:r>
            <a:r>
              <a:rPr lang="en-US" sz="1800" dirty="0" err="1">
                <a:solidFill>
                  <a:schemeClr val="tx1"/>
                </a:solidFill>
              </a:rPr>
              <a:t>XUnit</a:t>
            </a:r>
            <a:r>
              <a:rPr lang="en-US" sz="1800" dirty="0">
                <a:solidFill>
                  <a:schemeClr val="tx1"/>
                </a:solidFill>
              </a:rPr>
              <a:t>			</a:t>
            </a:r>
            <a:endParaRPr lang="en-US" sz="1800" i="1" dirty="0">
              <a:solidFill>
                <a:schemeClr val="tx1"/>
              </a:solidFill>
            </a:endParaRPr>
          </a:p>
          <a:p>
            <a:pPr marL="0" indent="0">
              <a:buNone/>
            </a:pPr>
            <a:r>
              <a:rPr lang="en-US" sz="1800" dirty="0">
                <a:solidFill>
                  <a:schemeClr val="tx1"/>
                </a:solidFill>
              </a:rPr>
              <a:t>	- Lab 6 - Dot Net  Azure Cognitive Services Lab (C#)  	</a:t>
            </a:r>
          </a:p>
          <a:p>
            <a:pPr marL="0" indent="0">
              <a:buNone/>
            </a:pPr>
            <a:r>
              <a:rPr lang="en-US" sz="1800" dirty="0">
                <a:solidFill>
                  <a:schemeClr val="tx1"/>
                </a:solidFill>
              </a:rPr>
              <a:t>2:30-3:00 Questions and Feedback</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spTree>
    <p:extLst>
      <p:ext uri="{BB962C8B-B14F-4D97-AF65-F5344CB8AC3E}">
        <p14:creationId xmlns:p14="http://schemas.microsoft.com/office/powerpoint/2010/main" val="356651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sz="2800" b="1" dirty="0">
                <a:solidFill>
                  <a:schemeClr val="tx1"/>
                </a:solidFill>
              </a:rPr>
              <a:t>January 26 - Day 2</a:t>
            </a:r>
          </a:p>
          <a:p>
            <a:pPr marL="0" indent="0">
              <a:buNone/>
            </a:pPr>
            <a:r>
              <a:rPr lang="en-US" sz="1800" dirty="0">
                <a:solidFill>
                  <a:schemeClr val="tx1"/>
                </a:solidFill>
              </a:rPr>
              <a:t>6:00 - 8:00 – Catch up on labs not completed on Day-1 (or do optional Homework Labs)</a:t>
            </a:r>
          </a:p>
          <a:p>
            <a:pPr marL="0" indent="0">
              <a:buNone/>
            </a:pPr>
            <a:r>
              <a:rPr lang="en-US" sz="1800" dirty="0">
                <a:solidFill>
                  <a:schemeClr val="tx1"/>
                </a:solidFill>
              </a:rPr>
              <a:t>8:30 - 12:30 - Working sessions with Optimal Blue applications / end user stories</a:t>
            </a:r>
          </a:p>
          <a:p>
            <a:pPr marL="0" indent="0">
              <a:buNone/>
            </a:pPr>
            <a:r>
              <a:rPr lang="en-US" sz="1800" dirty="0">
                <a:solidFill>
                  <a:schemeClr val="tx1"/>
                </a:solidFill>
              </a:rPr>
              <a:t>(work out your lunch during this time)</a:t>
            </a:r>
          </a:p>
          <a:p>
            <a:pPr marL="0" indent="0">
              <a:buNone/>
            </a:pPr>
            <a:r>
              <a:rPr lang="en-US" sz="1800" dirty="0">
                <a:solidFill>
                  <a:schemeClr val="tx1"/>
                </a:solidFill>
              </a:rPr>
              <a:t>12:30 – 2:00 Your Demos from CoPilot Use with your stories or tasks</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24,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Wednesday, January 24,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7</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8236</TotalTime>
  <Words>4338</Words>
  <Application>Microsoft Office PowerPoint</Application>
  <PresentationFormat>Widescreen</PresentationFormat>
  <Paragraphs>323</Paragraphs>
  <Slides>34</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-apple-system-font</vt:lpstr>
      <vt:lpstr>Aptos</vt:lpstr>
      <vt:lpstr>Arial</vt:lpstr>
      <vt:lpstr>Consolas</vt:lpstr>
      <vt:lpstr>Dante</vt:lpstr>
      <vt:lpstr>Dante (Headings)2</vt:lpstr>
      <vt:lpstr>Helvetica Neue Medium</vt:lpstr>
      <vt:lpstr>Raleway</vt:lpstr>
      <vt:lpstr>Roboto Mono</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lpstr>Prompt Engineering - Review</vt:lpstr>
      <vt:lpstr>PowerPoint Presentation</vt:lpstr>
      <vt:lpstr>PowerPoint Presentation</vt:lpstr>
      <vt:lpstr>PowerPoint Presentation</vt:lpstr>
      <vt:lpstr>PowerPoint Presentation</vt:lpstr>
      <vt:lpstr>Zero-Shot Programming  with Copilot</vt:lpstr>
      <vt:lpstr>One-shot Programming  with Copilot</vt:lpstr>
      <vt:lpstr>PowerPoint Presentation</vt:lpstr>
      <vt:lpstr>Prompt Engineering</vt:lpstr>
      <vt:lpstr>PowerPoint Presentation</vt:lpstr>
      <vt:lpstr>Improving CoPilot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27</cp:revision>
  <cp:lastPrinted>2024-01-10T16:59:05Z</cp:lastPrinted>
  <dcterms:created xsi:type="dcterms:W3CDTF">2023-10-31T21:50:37Z</dcterms:created>
  <dcterms:modified xsi:type="dcterms:W3CDTF">2024-01-25T01:37:48Z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